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charts/chart7.xml" ContentType="application/vnd.openxmlformats-officedocument.drawingml.chart+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charts/chart8.xml" ContentType="application/vnd.openxmlformats-officedocument.drawingml.chart+xml"/>
  <Override PartName="/ppt/diagrams/data7.xml" ContentType="application/vnd.openxmlformats-officedocument.drawingml.diagramData+xml"/>
  <Default Extension="wdp" ContentType="image/vnd.ms-photo"/>
  <Override PartName="/ppt/slideLayouts/slideLayout10.xml" ContentType="application/vnd.openxmlformats-officedocument.presentationml.slideLayout+xml"/>
  <Override PartName="/ppt/charts/chart6.xml" ContentType="application/vnd.openxmlformats-officedocument.drawingml.chart+xml"/>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diagrams/colors7.xml" ContentType="application/vnd.openxmlformats-officedocument.drawingml.diagramColors+xml"/>
  <Override PartName="/ppt/charts/chart10.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64"/>
  </p:notesMasterIdLst>
  <p:handoutMasterIdLst>
    <p:handoutMasterId r:id="rId65"/>
  </p:handoutMasterIdLst>
  <p:sldIdLst>
    <p:sldId id="266" r:id="rId5"/>
    <p:sldId id="274" r:id="rId6"/>
    <p:sldId id="275" r:id="rId7"/>
    <p:sldId id="357" r:id="rId8"/>
    <p:sldId id="358" r:id="rId9"/>
    <p:sldId id="359" r:id="rId10"/>
    <p:sldId id="360" r:id="rId11"/>
    <p:sldId id="361" r:id="rId12"/>
    <p:sldId id="259" r:id="rId13"/>
    <p:sldId id="296" r:id="rId14"/>
    <p:sldId id="288" r:id="rId15"/>
    <p:sldId id="362" r:id="rId16"/>
    <p:sldId id="289" r:id="rId17"/>
    <p:sldId id="365" r:id="rId18"/>
    <p:sldId id="291" r:id="rId19"/>
    <p:sldId id="363" r:id="rId20"/>
    <p:sldId id="297" r:id="rId21"/>
    <p:sldId id="270" r:id="rId22"/>
    <p:sldId id="292" r:id="rId23"/>
    <p:sldId id="294" r:id="rId24"/>
    <p:sldId id="364" r:id="rId25"/>
    <p:sldId id="368" r:id="rId26"/>
    <p:sldId id="366" r:id="rId27"/>
    <p:sldId id="367" r:id="rId28"/>
    <p:sldId id="300" r:id="rId29"/>
    <p:sldId id="302" r:id="rId30"/>
    <p:sldId id="304" r:id="rId31"/>
    <p:sldId id="305" r:id="rId32"/>
    <p:sldId id="306" r:id="rId33"/>
    <p:sldId id="307" r:id="rId34"/>
    <p:sldId id="308" r:id="rId35"/>
    <p:sldId id="295" r:id="rId36"/>
    <p:sldId id="354" r:id="rId37"/>
    <p:sldId id="356" r:id="rId38"/>
    <p:sldId id="317" r:id="rId39"/>
    <p:sldId id="318" r:id="rId40"/>
    <p:sldId id="310" r:id="rId41"/>
    <p:sldId id="312" r:id="rId42"/>
    <p:sldId id="311" r:id="rId43"/>
    <p:sldId id="320" r:id="rId44"/>
    <p:sldId id="341" r:id="rId45"/>
    <p:sldId id="319" r:id="rId46"/>
    <p:sldId id="323" r:id="rId47"/>
    <p:sldId id="343" r:id="rId48"/>
    <p:sldId id="321" r:id="rId49"/>
    <p:sldId id="345" r:id="rId50"/>
    <p:sldId id="331" r:id="rId51"/>
    <p:sldId id="329" r:id="rId52"/>
    <p:sldId id="348" r:id="rId53"/>
    <p:sldId id="349" r:id="rId54"/>
    <p:sldId id="324" r:id="rId55"/>
    <p:sldId id="350" r:id="rId56"/>
    <p:sldId id="328" r:id="rId57"/>
    <p:sldId id="335" r:id="rId58"/>
    <p:sldId id="334" r:id="rId59"/>
    <p:sldId id="333" r:id="rId60"/>
    <p:sldId id="332" r:id="rId61"/>
    <p:sldId id="337" r:id="rId62"/>
    <p:sldId id="269" r:id="rId63"/>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97DCE"/>
    <a:srgbClr val="BC7FBB"/>
    <a:srgbClr val="7FC6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42" autoAdjust="0"/>
    <p:restoredTop sz="94274" autoAdjust="0"/>
  </p:normalViewPr>
  <p:slideViewPr>
    <p:cSldViewPr snapToGrid="0" showGuides="1">
      <p:cViewPr>
        <p:scale>
          <a:sx n="70" d="100"/>
          <a:sy n="70" d="100"/>
        </p:scale>
        <p:origin x="-516" y="-93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1050;&#1085;&#1080;&#1075;&#1072;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1050;&#1085;&#1080;&#1075;&#1072;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960226352552589"/>
          <c:y val="4.6820395166900196E-2"/>
          <c:w val="0.83861116863294249"/>
          <c:h val="0.89747301202837226"/>
        </c:manualLayout>
      </c:layout>
      <c:barChart>
        <c:barDir val="bar"/>
        <c:grouping val="clustered"/>
        <c:ser>
          <c:idx val="0"/>
          <c:order val="0"/>
          <c:cat>
            <c:strRef>
              <c:f>Лист1!$D$1:$D$5</c:f>
              <c:strCache>
                <c:ptCount val="5"/>
                <c:pt idx="0">
                  <c:v>2024 (прогноз)</c:v>
                </c:pt>
                <c:pt idx="1">
                  <c:v>2023 (прогноз)</c:v>
                </c:pt>
                <c:pt idx="2">
                  <c:v>2022 (прогноз)</c:v>
                </c:pt>
                <c:pt idx="3">
                  <c:v>2021 (оценка)</c:v>
                </c:pt>
                <c:pt idx="4">
                  <c:v>2020 (отчет)</c:v>
                </c:pt>
              </c:strCache>
            </c:strRef>
          </c:cat>
          <c:val>
            <c:numRef>
              <c:f>Лист1!$E$1:$E$5</c:f>
              <c:numCache>
                <c:formatCode>General</c:formatCode>
                <c:ptCount val="5"/>
                <c:pt idx="0">
                  <c:v>841.3</c:v>
                </c:pt>
                <c:pt idx="1">
                  <c:v>3056.6</c:v>
                </c:pt>
                <c:pt idx="2">
                  <c:v>1292.2</c:v>
                </c:pt>
                <c:pt idx="3">
                  <c:v>1081.4000000000001</c:v>
                </c:pt>
                <c:pt idx="4">
                  <c:v>1532.6</c:v>
                </c:pt>
              </c:numCache>
            </c:numRef>
          </c:val>
        </c:ser>
        <c:axId val="78911744"/>
        <c:axId val="79330304"/>
      </c:barChart>
      <c:catAx>
        <c:axId val="78911744"/>
        <c:scaling>
          <c:orientation val="minMax"/>
        </c:scaling>
        <c:axPos val="l"/>
        <c:numFmt formatCode="General" sourceLinked="1"/>
        <c:tickLblPos val="nextTo"/>
        <c:crossAx val="79330304"/>
        <c:crosses val="autoZero"/>
        <c:auto val="1"/>
        <c:lblAlgn val="ctr"/>
        <c:lblOffset val="100"/>
      </c:catAx>
      <c:valAx>
        <c:axId val="79330304"/>
        <c:scaling>
          <c:orientation val="minMax"/>
        </c:scaling>
        <c:axPos val="b"/>
        <c:majorGridlines/>
        <c:numFmt formatCode="General" sourceLinked="1"/>
        <c:tickLblPos val="nextTo"/>
        <c:crossAx val="78911744"/>
        <c:crosses val="autoZero"/>
        <c:crossBetween val="between"/>
      </c:valAx>
    </c:plotArea>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664279736772098"/>
          <c:y val="6.8337141357439984E-2"/>
          <c:w val="0.3644891399444663"/>
          <c:h val="0.88083757225938364"/>
        </c:manualLayout>
      </c:layout>
      <c:doughnutChart>
        <c:varyColors val="1"/>
        <c:ser>
          <c:idx val="0"/>
          <c:order val="0"/>
          <c:tx>
            <c:strRef>
              <c:f>Лист1!$B$1</c:f>
              <c:strCache>
                <c:ptCount val="1"/>
                <c:pt idx="0">
                  <c:v>Столбец1</c:v>
                </c:pt>
              </c:strCache>
            </c:strRef>
          </c:tx>
          <c:explosion val="25"/>
          <c:dPt>
            <c:idx val="1"/>
            <c:spPr>
              <a:solidFill>
                <a:schemeClr val="tx1"/>
              </a:solidFill>
            </c:spPr>
          </c:dPt>
          <c:dPt>
            <c:idx val="3"/>
            <c:spPr>
              <a:solidFill>
                <a:srgbClr val="00B050"/>
              </a:solidFill>
            </c:spPr>
          </c:dPt>
          <c:dLbls>
            <c:dLbl>
              <c:idx val="1"/>
              <c:layout>
                <c:manualLayout>
                  <c:x val="2.4154589371980567E-3"/>
                  <c:y val="-2.3349139965684176E-2"/>
                </c:manualLayout>
              </c:layout>
              <c:showVal val="1"/>
            </c:dLbl>
            <c:showVal val="1"/>
            <c:showLeaderLines val="1"/>
          </c:dLbls>
          <c:cat>
            <c:strRef>
              <c:f>Лист1!$A$2:$A$6</c:f>
              <c:strCache>
                <c:ptCount val="5"/>
                <c:pt idx="0">
                  <c:v>Адмиистрация Бокситогорского муниципального района </c:v>
                </c:pt>
                <c:pt idx="1">
                  <c:v>Совет депутатов Бокситогорского муниципального района</c:v>
                </c:pt>
                <c:pt idx="2">
                  <c:v>Комитет финансов администрации Бокситогорского муниципального района Ленинградской области</c:v>
                </c:pt>
                <c:pt idx="3">
                  <c:v>Комитет образования администрации Бокситогорского муниципального района Ленинградской области</c:v>
                </c:pt>
                <c:pt idx="4">
                  <c:v>Контрольно-счетная комиссия</c:v>
                </c:pt>
              </c:strCache>
            </c:strRef>
          </c:cat>
          <c:val>
            <c:numRef>
              <c:f>Лист1!$B$2:$B$6</c:f>
              <c:numCache>
                <c:formatCode>General</c:formatCode>
                <c:ptCount val="5"/>
                <c:pt idx="0">
                  <c:v>368.9</c:v>
                </c:pt>
                <c:pt idx="1">
                  <c:v>2.2999999999999998</c:v>
                </c:pt>
                <c:pt idx="2">
                  <c:v>203.7</c:v>
                </c:pt>
                <c:pt idx="3">
                  <c:v>1243.3</c:v>
                </c:pt>
                <c:pt idx="4">
                  <c:v>3.3</c:v>
                </c:pt>
              </c:numCache>
            </c:numRef>
          </c:val>
        </c:ser>
        <c:firstSliceAng val="0"/>
        <c:holeSize val="50"/>
      </c:doughnutChart>
    </c:plotArea>
    <c:legend>
      <c:legendPos val="r"/>
      <c:layout>
        <c:manualLayout>
          <c:xMode val="edge"/>
          <c:yMode val="edge"/>
          <c:x val="0.5992281943017993"/>
          <c:y val="5.7695816780953341E-2"/>
          <c:w val="0.36816311004602675"/>
          <c:h val="0.87585243895096176"/>
        </c:manualLayout>
      </c:layout>
      <c:txPr>
        <a:bodyPr/>
        <a:lstStyle/>
        <a:p>
          <a:pPr>
            <a:defRPr sz="1600"/>
          </a:pPr>
          <a:endParaRPr lang="ru-RU"/>
        </a:p>
      </c:txPr>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plotArea>
      <c:layout/>
      <c:barChart>
        <c:barDir val="col"/>
        <c:grouping val="clustered"/>
        <c:ser>
          <c:idx val="0"/>
          <c:order val="0"/>
          <c:cat>
            <c:strRef>
              <c:f>Лист2!$A$1:$A$5</c:f>
              <c:strCache>
                <c:ptCount val="5"/>
                <c:pt idx="0">
                  <c:v>2020 (отчет)</c:v>
                </c:pt>
                <c:pt idx="1">
                  <c:v>2021 (оценка)</c:v>
                </c:pt>
                <c:pt idx="2">
                  <c:v>2022 (прогноз)</c:v>
                </c:pt>
                <c:pt idx="3">
                  <c:v>2023 (прогноз)</c:v>
                </c:pt>
                <c:pt idx="4">
                  <c:v>2024 (прогноз)</c:v>
                </c:pt>
              </c:strCache>
            </c:strRef>
          </c:cat>
          <c:val>
            <c:numRef>
              <c:f>Лист2!$B$1:$B$5</c:f>
              <c:numCache>
                <c:formatCode>General</c:formatCode>
                <c:ptCount val="5"/>
                <c:pt idx="0">
                  <c:v>48625</c:v>
                </c:pt>
                <c:pt idx="1">
                  <c:v>48048</c:v>
                </c:pt>
                <c:pt idx="2">
                  <c:v>47333</c:v>
                </c:pt>
                <c:pt idx="3">
                  <c:v>46748</c:v>
                </c:pt>
                <c:pt idx="4">
                  <c:v>46363</c:v>
                </c:pt>
              </c:numCache>
            </c:numRef>
          </c:val>
        </c:ser>
        <c:axId val="79489280"/>
        <c:axId val="79519744"/>
      </c:barChart>
      <c:catAx>
        <c:axId val="79489280"/>
        <c:scaling>
          <c:orientation val="minMax"/>
        </c:scaling>
        <c:axPos val="b"/>
        <c:tickLblPos val="nextTo"/>
        <c:crossAx val="79519744"/>
        <c:crosses val="autoZero"/>
        <c:auto val="1"/>
        <c:lblAlgn val="ctr"/>
        <c:lblOffset val="100"/>
      </c:catAx>
      <c:valAx>
        <c:axId val="79519744"/>
        <c:scaling>
          <c:orientation val="minMax"/>
        </c:scaling>
        <c:axPos val="l"/>
        <c:majorGridlines/>
        <c:numFmt formatCode="General" sourceLinked="1"/>
        <c:tickLblPos val="nextTo"/>
        <c:crossAx val="79489280"/>
        <c:crosses val="autoZero"/>
        <c:crossBetween val="between"/>
      </c:valAx>
    </c:plotArea>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26"/>
  <c:chart>
    <c:plotArea>
      <c:layout/>
      <c:lineChart>
        <c:grouping val="standard"/>
        <c:ser>
          <c:idx val="0"/>
          <c:order val="0"/>
          <c:cat>
            <c:strRef>
              <c:f>Лист3!$A$1:$A$5</c:f>
              <c:strCache>
                <c:ptCount val="5"/>
                <c:pt idx="0">
                  <c:v>2020 (отчет)</c:v>
                </c:pt>
                <c:pt idx="1">
                  <c:v>2021 (оценка)</c:v>
                </c:pt>
                <c:pt idx="2">
                  <c:v>2022 (прогноз)</c:v>
                </c:pt>
                <c:pt idx="3">
                  <c:v>2023 (прогноз)</c:v>
                </c:pt>
                <c:pt idx="4">
                  <c:v>2024 (прогноз)</c:v>
                </c:pt>
              </c:strCache>
            </c:strRef>
          </c:cat>
          <c:val>
            <c:numRef>
              <c:f>Лист3!$B$1:$B$5</c:f>
              <c:numCache>
                <c:formatCode>General</c:formatCode>
                <c:ptCount val="5"/>
                <c:pt idx="0">
                  <c:v>2.4</c:v>
                </c:pt>
                <c:pt idx="1">
                  <c:v>0.70000000000000062</c:v>
                </c:pt>
                <c:pt idx="2">
                  <c:v>0.70000000000000062</c:v>
                </c:pt>
                <c:pt idx="3">
                  <c:v>0.70000000000000062</c:v>
                </c:pt>
                <c:pt idx="4">
                  <c:v>0.70000000000000062</c:v>
                </c:pt>
              </c:numCache>
            </c:numRef>
          </c:val>
        </c:ser>
        <c:marker val="1"/>
        <c:axId val="79532800"/>
        <c:axId val="79554432"/>
      </c:lineChart>
      <c:catAx>
        <c:axId val="79532800"/>
        <c:scaling>
          <c:orientation val="minMax"/>
        </c:scaling>
        <c:axPos val="b"/>
        <c:tickLblPos val="nextTo"/>
        <c:crossAx val="79554432"/>
        <c:crosses val="autoZero"/>
        <c:auto val="1"/>
        <c:lblAlgn val="ctr"/>
        <c:lblOffset val="100"/>
      </c:catAx>
      <c:valAx>
        <c:axId val="79554432"/>
        <c:scaling>
          <c:orientation val="minMax"/>
        </c:scaling>
        <c:axPos val="l"/>
        <c:majorGridlines/>
        <c:numFmt formatCode="General" sourceLinked="1"/>
        <c:tickLblPos val="nextTo"/>
        <c:crossAx val="79532800"/>
        <c:crosses val="autoZero"/>
        <c:crossBetween val="between"/>
      </c:valAx>
    </c:plotArea>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plotArea>
      <c:layout/>
      <c:barChart>
        <c:barDir val="bar"/>
        <c:grouping val="percentStacked"/>
        <c:ser>
          <c:idx val="0"/>
          <c:order val="0"/>
          <c:cat>
            <c:strRef>
              <c:f>'Лист3 (2)'!$A$3:$A$5</c:f>
              <c:strCache>
                <c:ptCount val="3"/>
                <c:pt idx="0">
                  <c:v>2024 (прогноз)</c:v>
                </c:pt>
                <c:pt idx="1">
                  <c:v>2023 (прогноз)</c:v>
                </c:pt>
                <c:pt idx="2">
                  <c:v>2022 (прогноз)</c:v>
                </c:pt>
              </c:strCache>
            </c:strRef>
          </c:cat>
          <c:val>
            <c:numRef>
              <c:f>'Лист3 (2)'!$B$3:$B$5</c:f>
              <c:numCache>
                <c:formatCode>General</c:formatCode>
                <c:ptCount val="3"/>
                <c:pt idx="0">
                  <c:v>104</c:v>
                </c:pt>
                <c:pt idx="1">
                  <c:v>104</c:v>
                </c:pt>
                <c:pt idx="2">
                  <c:v>104</c:v>
                </c:pt>
              </c:numCache>
            </c:numRef>
          </c:val>
        </c:ser>
        <c:overlap val="100"/>
        <c:axId val="79753216"/>
        <c:axId val="79754752"/>
      </c:barChart>
      <c:catAx>
        <c:axId val="79753216"/>
        <c:scaling>
          <c:orientation val="minMax"/>
        </c:scaling>
        <c:axPos val="l"/>
        <c:tickLblPos val="nextTo"/>
        <c:crossAx val="79754752"/>
        <c:crosses val="autoZero"/>
        <c:auto val="1"/>
        <c:lblAlgn val="ctr"/>
        <c:lblOffset val="100"/>
      </c:catAx>
      <c:valAx>
        <c:axId val="79754752"/>
        <c:scaling>
          <c:orientation val="minMax"/>
        </c:scaling>
        <c:axPos val="b"/>
        <c:majorGridlines/>
        <c:numFmt formatCode="0%" sourceLinked="1"/>
        <c:tickLblPos val="nextTo"/>
        <c:crossAx val="79753216"/>
        <c:crosses val="autoZero"/>
        <c:crossBetween val="between"/>
      </c:valAx>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plotArea>
      <c:layout/>
      <c:barChart>
        <c:barDir val="bar"/>
        <c:grouping val="percentStacked"/>
        <c:overlap val="100"/>
        <c:axId val="79659008"/>
        <c:axId val="79660544"/>
      </c:barChart>
      <c:catAx>
        <c:axId val="79659008"/>
        <c:scaling>
          <c:orientation val="minMax"/>
        </c:scaling>
        <c:axPos val="l"/>
        <c:tickLblPos val="nextTo"/>
        <c:crossAx val="79660544"/>
        <c:crosses val="autoZero"/>
        <c:auto val="1"/>
        <c:lblAlgn val="ctr"/>
        <c:lblOffset val="100"/>
      </c:catAx>
      <c:valAx>
        <c:axId val="79660544"/>
        <c:scaling>
          <c:orientation val="minMax"/>
        </c:scaling>
        <c:axPos val="b"/>
        <c:majorGridlines/>
        <c:numFmt formatCode="0%" sourceLinked="1"/>
        <c:tickLblPos val="nextTo"/>
        <c:crossAx val="79659008"/>
        <c:crosses val="autoZero"/>
        <c:crossBetween val="between"/>
      </c:valAx>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9.3834460462047437E-2"/>
          <c:y val="4.6360358948425433E-2"/>
          <c:w val="0.90439192656963063"/>
          <c:h val="0.89171242267797879"/>
        </c:manualLayout>
      </c:layout>
      <c:barChart>
        <c:barDir val="col"/>
        <c:grouping val="clustered"/>
        <c:ser>
          <c:idx val="0"/>
          <c:order val="0"/>
          <c:cat>
            <c:strRef>
              <c:f>'Лист2 (2)'!$A$1:$A$5</c:f>
              <c:strCache>
                <c:ptCount val="5"/>
                <c:pt idx="0">
                  <c:v>2020 (отчет)</c:v>
                </c:pt>
                <c:pt idx="1">
                  <c:v>2021 (оценка)</c:v>
                </c:pt>
                <c:pt idx="2">
                  <c:v>2022 (прогноз)</c:v>
                </c:pt>
                <c:pt idx="3">
                  <c:v>2023 (прогноз)</c:v>
                </c:pt>
                <c:pt idx="4">
                  <c:v>2024 (прогноз)</c:v>
                </c:pt>
              </c:strCache>
            </c:strRef>
          </c:cat>
          <c:val>
            <c:numRef>
              <c:f>'Лист2 (2)'!$B$1:$B$5</c:f>
              <c:numCache>
                <c:formatCode>General</c:formatCode>
                <c:ptCount val="5"/>
                <c:pt idx="0">
                  <c:v>44059</c:v>
                </c:pt>
                <c:pt idx="1">
                  <c:v>46482.2</c:v>
                </c:pt>
                <c:pt idx="2">
                  <c:v>48602.6</c:v>
                </c:pt>
                <c:pt idx="3">
                  <c:v>50060.7</c:v>
                </c:pt>
                <c:pt idx="4">
                  <c:v>52063.1</c:v>
                </c:pt>
              </c:numCache>
            </c:numRef>
          </c:val>
        </c:ser>
        <c:axId val="79688064"/>
        <c:axId val="79689600"/>
      </c:barChart>
      <c:catAx>
        <c:axId val="79688064"/>
        <c:scaling>
          <c:orientation val="minMax"/>
        </c:scaling>
        <c:axPos val="b"/>
        <c:tickLblPos val="nextTo"/>
        <c:crossAx val="79689600"/>
        <c:crosses val="autoZero"/>
        <c:auto val="1"/>
        <c:lblAlgn val="ctr"/>
        <c:lblOffset val="100"/>
      </c:catAx>
      <c:valAx>
        <c:axId val="79689600"/>
        <c:scaling>
          <c:orientation val="minMax"/>
        </c:scaling>
        <c:axPos val="l"/>
        <c:majorGridlines/>
        <c:numFmt formatCode="General" sourceLinked="1"/>
        <c:tickLblPos val="nextTo"/>
        <c:crossAx val="79688064"/>
        <c:crosses val="autoZero"/>
        <c:crossBetween val="between"/>
      </c:valAx>
    </c:plotArea>
    <c:plotVisOnly val="1"/>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stacked"/>
        <c:ser>
          <c:idx val="0"/>
          <c:order val="0"/>
          <c:val>
            <c:numRef>
              <c:f>'Лист2 (3)'!$A$2:$B$2</c:f>
              <c:numCache>
                <c:formatCode>General</c:formatCode>
                <c:ptCount val="2"/>
                <c:pt idx="0">
                  <c:v>608.4</c:v>
                </c:pt>
                <c:pt idx="1">
                  <c:v>643.1</c:v>
                </c:pt>
              </c:numCache>
            </c:numRef>
          </c:val>
        </c:ser>
        <c:ser>
          <c:idx val="1"/>
          <c:order val="1"/>
          <c:val>
            <c:numRef>
              <c:f>'Лист2 (3)'!$A$3:$B$3</c:f>
              <c:numCache>
                <c:formatCode>General</c:formatCode>
                <c:ptCount val="2"/>
                <c:pt idx="0">
                  <c:v>924.6</c:v>
                </c:pt>
                <c:pt idx="1">
                  <c:v>1150.5</c:v>
                </c:pt>
              </c:numCache>
            </c:numRef>
          </c:val>
        </c:ser>
        <c:shape val="box"/>
        <c:axId val="81623680"/>
        <c:axId val="81748352"/>
        <c:axId val="0"/>
      </c:bar3DChart>
      <c:catAx>
        <c:axId val="81623680"/>
        <c:scaling>
          <c:orientation val="minMax"/>
        </c:scaling>
        <c:axPos val="b"/>
        <c:tickLblPos val="nextTo"/>
        <c:crossAx val="81748352"/>
        <c:crosses val="autoZero"/>
        <c:auto val="1"/>
        <c:lblAlgn val="ctr"/>
        <c:lblOffset val="100"/>
      </c:catAx>
      <c:valAx>
        <c:axId val="81748352"/>
        <c:scaling>
          <c:orientation val="minMax"/>
        </c:scaling>
        <c:axPos val="l"/>
        <c:majorGridlines/>
        <c:numFmt formatCode="General" sourceLinked="1"/>
        <c:tickLblPos val="nextTo"/>
        <c:crossAx val="81623680"/>
        <c:crosses val="autoZero"/>
        <c:crossBetween val="between"/>
      </c:valAx>
    </c:plotArea>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view3D>
      <c:rotX val="30"/>
      <c:perspective val="30"/>
    </c:view3D>
    <c:plotArea>
      <c:layout>
        <c:manualLayout>
          <c:layoutTarget val="inner"/>
          <c:xMode val="edge"/>
          <c:yMode val="edge"/>
          <c:x val="6.708106448960291E-2"/>
          <c:y val="2.9195223400635951E-2"/>
          <c:w val="0.83583468080603796"/>
          <c:h val="0.96296302776969112"/>
        </c:manualLayout>
      </c:layout>
      <c:pie3DChart>
        <c:varyColors val="1"/>
        <c:ser>
          <c:idx val="0"/>
          <c:order val="0"/>
          <c:explosion val="25"/>
          <c:dPt>
            <c:idx val="0"/>
            <c:explosion val="6"/>
          </c:dPt>
          <c:cat>
            <c:strRef>
              <c:f>'Лист2 (4)'!$A$2:$A$3</c:f>
              <c:strCache>
                <c:ptCount val="2"/>
                <c:pt idx="0">
                  <c:v>налоговые</c:v>
                </c:pt>
                <c:pt idx="1">
                  <c:v>неналоговые</c:v>
                </c:pt>
              </c:strCache>
            </c:strRef>
          </c:cat>
          <c:val>
            <c:numRef>
              <c:f>'Лист2 (4)'!$B$2:$B$3</c:f>
              <c:numCache>
                <c:formatCode>General</c:formatCode>
                <c:ptCount val="2"/>
                <c:pt idx="0">
                  <c:v>568.79999999999995</c:v>
                </c:pt>
                <c:pt idx="1">
                  <c:v>74.3</c:v>
                </c:pt>
              </c:numCache>
            </c:numRef>
          </c:val>
        </c:ser>
      </c:pie3DChart>
    </c:plotArea>
    <c:legend>
      <c:legendPos val="r"/>
      <c:layout>
        <c:manualLayout>
          <c:xMode val="edge"/>
          <c:yMode val="edge"/>
          <c:x val="0.6995891836842133"/>
          <c:y val="0.83332925122715362"/>
          <c:w val="0.25143411653403275"/>
          <c:h val="0.14184632907854378"/>
        </c:manualLayout>
      </c:layout>
      <c:txPr>
        <a:bodyPr/>
        <a:lstStyle/>
        <a:p>
          <a:pPr>
            <a:defRPr sz="1600" baseline="0"/>
          </a:pPr>
          <a:endParaRPr lang="ru-RU"/>
        </a:p>
      </c:txPr>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29632645956129533"/>
          <c:y val="0.17858824113862817"/>
          <c:w val="0.38595281636228829"/>
          <c:h val="0.81947966914230352"/>
        </c:manualLayout>
      </c:layout>
      <c:pieChart>
        <c:varyColors val="1"/>
        <c:ser>
          <c:idx val="0"/>
          <c:order val="0"/>
          <c:tx>
            <c:strRef>
              <c:f>Лист1!$B$1</c:f>
              <c:strCache>
                <c:ptCount val="1"/>
                <c:pt idx="0">
                  <c:v>Столбец1</c:v>
                </c:pt>
              </c:strCache>
            </c:strRef>
          </c:tx>
          <c:dLbls>
            <c:dLbl>
              <c:idx val="0"/>
              <c:layout>
                <c:manualLayout>
                  <c:x val="0.12892312432874967"/>
                  <c:y val="-8.6102624162157873E-2"/>
                </c:manualLayout>
              </c:layout>
              <c:tx>
                <c:rich>
                  <a:bodyPr/>
                  <a:lstStyle/>
                  <a:p>
                    <a:r>
                      <a:rPr lang="ru-RU" dirty="0"/>
                      <a:t>Средства массовой </a:t>
                    </a:r>
                    <a:r>
                      <a:rPr lang="ru-RU" dirty="0" smtClean="0"/>
                      <a:t>информации</a:t>
                    </a:r>
                  </a:p>
                  <a:p>
                    <a:r>
                      <a:rPr lang="ru-RU" dirty="0" smtClean="0"/>
                      <a:t> </a:t>
                    </a:r>
                    <a:r>
                      <a:rPr lang="ru-RU" b="1" dirty="0"/>
                      <a:t>0,9</a:t>
                    </a:r>
                  </a:p>
                </c:rich>
              </c:tx>
              <c:showVal val="1"/>
              <c:showCatName val="1"/>
              <c:showPercent val="1"/>
            </c:dLbl>
            <c:dLbl>
              <c:idx val="1"/>
              <c:layout>
                <c:manualLayout>
                  <c:x val="8.6995155820114661E-2"/>
                  <c:y val="1.4421798799754203E-2"/>
                </c:manualLayout>
              </c:layout>
              <c:tx>
                <c:rich>
                  <a:bodyPr/>
                  <a:lstStyle/>
                  <a:p>
                    <a:r>
                      <a:rPr lang="ru-RU" dirty="0"/>
                      <a:t>Межбюджетные </a:t>
                    </a:r>
                    <a:r>
                      <a:rPr lang="ru-RU" dirty="0" smtClean="0"/>
                      <a:t>трансферты</a:t>
                    </a:r>
                  </a:p>
                  <a:p>
                    <a:r>
                      <a:rPr lang="ru-RU" dirty="0" smtClean="0"/>
                      <a:t> </a:t>
                    </a:r>
                    <a:r>
                      <a:rPr lang="ru-RU" b="1" dirty="0" smtClean="0"/>
                      <a:t>162,9</a:t>
                    </a:r>
                    <a:endParaRPr lang="ru-RU" b="1" dirty="0"/>
                  </a:p>
                </c:rich>
              </c:tx>
              <c:showVal val="1"/>
              <c:showCatName val="1"/>
              <c:showPercent val="1"/>
            </c:dLbl>
            <c:dLbl>
              <c:idx val="2"/>
              <c:layout>
                <c:manualLayout>
                  <c:x val="0.13934686984777156"/>
                  <c:y val="-5.3272892487786147E-2"/>
                </c:manualLayout>
              </c:layout>
              <c:tx>
                <c:rich>
                  <a:bodyPr/>
                  <a:lstStyle/>
                  <a:p>
                    <a:r>
                      <a:rPr lang="ru-RU" dirty="0" smtClean="0"/>
                      <a:t>Общегосударственные вопросы</a:t>
                    </a:r>
                  </a:p>
                  <a:p>
                    <a:r>
                      <a:rPr lang="ru-RU" b="1" dirty="0" smtClean="0"/>
                      <a:t>165,2</a:t>
                    </a:r>
                    <a:endParaRPr lang="ru-RU" b="1" dirty="0"/>
                  </a:p>
                </c:rich>
              </c:tx>
              <c:showVal val="1"/>
              <c:showCatName val="1"/>
              <c:showPercent val="1"/>
            </c:dLbl>
            <c:dLbl>
              <c:idx val="3"/>
              <c:layout>
                <c:manualLayout>
                  <c:x val="4.5873804280953299E-2"/>
                  <c:y val="3.6554327029936483E-4"/>
                </c:manualLayout>
              </c:layout>
              <c:tx>
                <c:rich>
                  <a:bodyPr/>
                  <a:lstStyle/>
                  <a:p>
                    <a:r>
                      <a:rPr lang="ru-RU" dirty="0"/>
                      <a:t>Национальная безопасность и правоохранительная </a:t>
                    </a:r>
                    <a:r>
                      <a:rPr lang="ru-RU" dirty="0" smtClean="0"/>
                      <a:t>деятельность</a:t>
                    </a:r>
                  </a:p>
                  <a:p>
                    <a:r>
                      <a:rPr lang="ru-RU" dirty="0" smtClean="0"/>
                      <a:t> </a:t>
                    </a:r>
                    <a:r>
                      <a:rPr lang="ru-RU" b="1" dirty="0" smtClean="0"/>
                      <a:t>14,4</a:t>
                    </a:r>
                    <a:endParaRPr lang="ru-RU" b="1" dirty="0"/>
                  </a:p>
                </c:rich>
              </c:tx>
              <c:showVal val="1"/>
              <c:showCatName val="1"/>
              <c:showPercent val="1"/>
            </c:dLbl>
            <c:dLbl>
              <c:idx val="4"/>
              <c:layout>
                <c:manualLayout>
                  <c:x val="0.18200976729627671"/>
                  <c:y val="6.4974453737076152E-2"/>
                </c:manualLayout>
              </c:layout>
              <c:tx>
                <c:rich>
                  <a:bodyPr/>
                  <a:lstStyle/>
                  <a:p>
                    <a:r>
                      <a:rPr lang="ru-RU" dirty="0"/>
                      <a:t>Национальная </a:t>
                    </a:r>
                    <a:r>
                      <a:rPr lang="ru-RU" dirty="0" smtClean="0"/>
                      <a:t>экономика</a:t>
                    </a:r>
                  </a:p>
                  <a:p>
                    <a:r>
                      <a:rPr lang="ru-RU" dirty="0" smtClean="0"/>
                      <a:t> </a:t>
                    </a:r>
                    <a:r>
                      <a:rPr lang="ru-RU" b="1" dirty="0" smtClean="0"/>
                      <a:t>57,7</a:t>
                    </a:r>
                    <a:endParaRPr lang="ru-RU" b="1" dirty="0"/>
                  </a:p>
                </c:rich>
              </c:tx>
              <c:showVal val="1"/>
              <c:showCatName val="1"/>
              <c:showPercent val="1"/>
            </c:dLbl>
            <c:dLbl>
              <c:idx val="5"/>
              <c:layout>
                <c:manualLayout>
                  <c:x val="5.7071824728798298E-3"/>
                  <c:y val="0.14231854308580283"/>
                </c:manualLayout>
              </c:layout>
              <c:tx>
                <c:rich>
                  <a:bodyPr/>
                  <a:lstStyle/>
                  <a:p>
                    <a:r>
                      <a:rPr lang="ru-RU" dirty="0"/>
                      <a:t>Жилищно-коммунальное </a:t>
                    </a:r>
                    <a:r>
                      <a:rPr lang="ru-RU" dirty="0" smtClean="0"/>
                      <a:t>хозяйство</a:t>
                    </a:r>
                  </a:p>
                  <a:p>
                    <a:r>
                      <a:rPr lang="ru-RU" b="1" i="0" dirty="0" smtClean="0"/>
                      <a:t>2,3</a:t>
                    </a:r>
                    <a:endParaRPr lang="ru-RU" b="1" i="0" dirty="0"/>
                  </a:p>
                </c:rich>
              </c:tx>
              <c:showVal val="1"/>
              <c:showCatName val="1"/>
              <c:showPercent val="1"/>
            </c:dLbl>
            <c:dLbl>
              <c:idx val="6"/>
              <c:layout>
                <c:manualLayout>
                  <c:x val="9.367623702701787E-2"/>
                  <c:y val="-0.23327031097672593"/>
                </c:manualLayout>
              </c:layout>
              <c:tx>
                <c:rich>
                  <a:bodyPr/>
                  <a:lstStyle/>
                  <a:p>
                    <a:r>
                      <a:rPr lang="ru-RU" dirty="0" smtClean="0"/>
                      <a:t>Образование</a:t>
                    </a:r>
                  </a:p>
                  <a:p>
                    <a:r>
                      <a:rPr lang="ru-RU" b="1" dirty="0" smtClean="0"/>
                      <a:t>1193</a:t>
                    </a:r>
                    <a:endParaRPr lang="ru-RU" b="1" dirty="0"/>
                  </a:p>
                </c:rich>
              </c:tx>
              <c:showVal val="1"/>
              <c:showCatName val="1"/>
            </c:dLbl>
            <c:dLbl>
              <c:idx val="7"/>
              <c:layout>
                <c:manualLayout>
                  <c:x val="-0.12691387484805888"/>
                  <c:y val="0.11499276384889369"/>
                </c:manualLayout>
              </c:layout>
              <c:tx>
                <c:rich>
                  <a:bodyPr/>
                  <a:lstStyle/>
                  <a:p>
                    <a:r>
                      <a:rPr lang="ru-RU" dirty="0"/>
                      <a:t>Культура и </a:t>
                    </a:r>
                    <a:r>
                      <a:rPr lang="ru-RU" dirty="0" smtClean="0"/>
                      <a:t>кинематография</a:t>
                    </a:r>
                  </a:p>
                  <a:p>
                    <a:r>
                      <a:rPr lang="ru-RU" b="1" dirty="0" smtClean="0"/>
                      <a:t> 73,4</a:t>
                    </a:r>
                    <a:endParaRPr lang="ru-RU" b="1" dirty="0"/>
                  </a:p>
                </c:rich>
              </c:tx>
              <c:showVal val="1"/>
              <c:showCatName val="1"/>
              <c:showPercent val="1"/>
            </c:dLbl>
            <c:dLbl>
              <c:idx val="8"/>
              <c:layout>
                <c:manualLayout>
                  <c:x val="-7.7480748163495289E-2"/>
                  <c:y val="3.5583005027265628E-2"/>
                </c:manualLayout>
              </c:layout>
              <c:tx>
                <c:rich>
                  <a:bodyPr/>
                  <a:lstStyle/>
                  <a:p>
                    <a:r>
                      <a:rPr lang="ru-RU" dirty="0"/>
                      <a:t>Социальная </a:t>
                    </a:r>
                    <a:r>
                      <a:rPr lang="ru-RU" dirty="0" smtClean="0"/>
                      <a:t>политика</a:t>
                    </a:r>
                    <a:r>
                      <a:rPr lang="ru-RU" baseline="0" dirty="0" smtClean="0"/>
                      <a:t> </a:t>
                    </a:r>
                    <a:r>
                      <a:rPr lang="ru-RU" b="1" dirty="0" smtClean="0"/>
                      <a:t>116</a:t>
                    </a:r>
                    <a:endParaRPr lang="ru-RU" b="1" dirty="0"/>
                  </a:p>
                </c:rich>
              </c:tx>
              <c:showVal val="1"/>
              <c:showCatName val="1"/>
              <c:showPercent val="1"/>
            </c:dLbl>
            <c:dLbl>
              <c:idx val="9"/>
              <c:layout>
                <c:manualLayout>
                  <c:x val="-0.13564794287285703"/>
                  <c:y val="-2.389623378035835E-2"/>
                </c:manualLayout>
              </c:layout>
              <c:tx>
                <c:rich>
                  <a:bodyPr/>
                  <a:lstStyle/>
                  <a:p>
                    <a:r>
                      <a:rPr lang="ru-RU" dirty="0"/>
                      <a:t>Физическая культура и </a:t>
                    </a:r>
                    <a:r>
                      <a:rPr lang="ru-RU" dirty="0" smtClean="0"/>
                      <a:t>спорт</a:t>
                    </a:r>
                  </a:p>
                  <a:p>
                    <a:r>
                      <a:rPr lang="ru-RU" dirty="0" smtClean="0"/>
                      <a:t> </a:t>
                    </a:r>
                    <a:r>
                      <a:rPr lang="ru-RU" b="1" dirty="0" smtClean="0"/>
                      <a:t>35</a:t>
                    </a:r>
                    <a:endParaRPr lang="ru-RU" b="1" dirty="0"/>
                  </a:p>
                </c:rich>
              </c:tx>
              <c:showVal val="1"/>
              <c:showCatName val="1"/>
              <c:showPercent val="1"/>
            </c:dLbl>
            <c:dLbl>
              <c:idx val="10"/>
              <c:layout>
                <c:manualLayout>
                  <c:x val="-1.8861738805629229E-2"/>
                  <c:y val="-9.1771722622660978E-2"/>
                </c:manualLayout>
              </c:layout>
              <c:tx>
                <c:rich>
                  <a:bodyPr/>
                  <a:lstStyle/>
                  <a:p>
                    <a:endParaRPr lang="ru-RU" dirty="0" smtClean="0"/>
                  </a:p>
                  <a:p>
                    <a:r>
                      <a:rPr lang="ru-RU" dirty="0" smtClean="0"/>
                      <a:t>Обслуживание </a:t>
                    </a:r>
                  </a:p>
                  <a:p>
                    <a:r>
                      <a:rPr lang="ru-RU" dirty="0" smtClean="0"/>
                      <a:t>долга </a:t>
                    </a:r>
                    <a:r>
                      <a:rPr lang="ru-RU" dirty="0"/>
                      <a:t>; </a:t>
                    </a:r>
                    <a:r>
                      <a:rPr lang="ru-RU" b="1" dirty="0"/>
                      <a:t>0,5</a:t>
                    </a:r>
                  </a:p>
                </c:rich>
              </c:tx>
              <c:showVal val="1"/>
              <c:showCatName val="1"/>
              <c:showPercent val="1"/>
            </c:dLbl>
            <c:txPr>
              <a:bodyPr/>
              <a:lstStyle/>
              <a:p>
                <a:pPr>
                  <a:defRPr sz="1400"/>
                </a:pPr>
                <a:endParaRPr lang="ru-RU"/>
              </a:p>
            </c:txPr>
            <c:showVal val="1"/>
            <c:showCatName val="1"/>
            <c:showPercent val="1"/>
            <c:showLeaderLines val="1"/>
          </c:dLbls>
          <c:cat>
            <c:strRef>
              <c:f>Лист1!$A$2:$A$12</c:f>
              <c:strCache>
                <c:ptCount val="11"/>
                <c:pt idx="0">
                  <c:v>Средства массовой информации</c:v>
                </c:pt>
                <c:pt idx="1">
                  <c:v>Межбюджетные трансферты</c:v>
                </c:pt>
                <c:pt idx="2">
                  <c:v>Общегосуцдарственные вопросы</c:v>
                </c:pt>
                <c:pt idx="3">
                  <c:v>Национальная безопасность и правоохранительная деятельность</c:v>
                </c:pt>
                <c:pt idx="4">
                  <c:v>Национальная экономика</c:v>
                </c:pt>
                <c:pt idx="5">
                  <c:v>Жилищно-коммунальное хозяйство</c:v>
                </c:pt>
                <c:pt idx="6">
                  <c:v>Образование</c:v>
                </c:pt>
                <c:pt idx="7">
                  <c:v>Культура и кинематография</c:v>
                </c:pt>
                <c:pt idx="8">
                  <c:v>Социальная политика</c:v>
                </c:pt>
                <c:pt idx="9">
                  <c:v>Физическая культура и спорт</c:v>
                </c:pt>
                <c:pt idx="10">
                  <c:v>Обслуживание долга </c:v>
                </c:pt>
              </c:strCache>
            </c:strRef>
          </c:cat>
          <c:val>
            <c:numRef>
              <c:f>Лист1!$B$2:$B$12</c:f>
              <c:numCache>
                <c:formatCode>General</c:formatCode>
                <c:ptCount val="11"/>
                <c:pt idx="0">
                  <c:v>0.9</c:v>
                </c:pt>
                <c:pt idx="1">
                  <c:v>162.9</c:v>
                </c:pt>
                <c:pt idx="2">
                  <c:v>165.2</c:v>
                </c:pt>
                <c:pt idx="3">
                  <c:v>14.4</c:v>
                </c:pt>
                <c:pt idx="4">
                  <c:v>57.7</c:v>
                </c:pt>
                <c:pt idx="5">
                  <c:v>2.2999999999999998</c:v>
                </c:pt>
                <c:pt idx="6">
                  <c:v>1193</c:v>
                </c:pt>
                <c:pt idx="7">
                  <c:v>73.400000000000006</c:v>
                </c:pt>
                <c:pt idx="8">
                  <c:v>116</c:v>
                </c:pt>
                <c:pt idx="9">
                  <c:v>35</c:v>
                </c:pt>
                <c:pt idx="10">
                  <c:v>0.5</c:v>
                </c:pt>
              </c:numCache>
            </c:numRef>
          </c:val>
        </c:ser>
        <c:dLbls>
          <c:showVal val="1"/>
          <c:showCatName val="1"/>
        </c:dLbls>
        <c:firstSliceAng val="0"/>
      </c:pieChart>
    </c:plotArea>
    <c:plotVisOnly val="1"/>
    <c:dispBlanksAs val="zero"/>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3DD90-88F5-4A13-A704-FF898E142505}" type="doc">
      <dgm:prSet loTypeId="urn:microsoft.com/office/officeart/2005/8/layout/hList6" loCatId="list" qsTypeId="urn:microsoft.com/office/officeart/2005/8/quickstyle/3d3" qsCatId="3D" csTypeId="urn:microsoft.com/office/officeart/2005/8/colors/colorful3" csCatId="colorful" phldr="1"/>
      <dgm:spPr/>
      <dgm:t>
        <a:bodyPr/>
        <a:lstStyle/>
        <a:p>
          <a:endParaRPr lang="ru-RU"/>
        </a:p>
      </dgm:t>
    </dgm:pt>
    <dgm:pt modelId="{D2762A22-9FDF-4BEF-BC4D-F02124E04060}">
      <dgm:prSet phldrT="[Текст]" custT="1"/>
      <dgm:spPr>
        <a:xfrm rot="16200000">
          <a:off x="-1224311" y="1224331"/>
          <a:ext cx="3475583" cy="1026920"/>
        </a:xfrm>
        <a:prstGeom prst="flowChartManualOperation">
          <a:avLst/>
        </a:prstGeom>
        <a:solidFill>
          <a:schemeClr val="accent1"/>
        </a:solidFill>
      </dgm:spPr>
      <dgm:t>
        <a:bodyPr/>
        <a:lstStyle/>
        <a:p>
          <a:r>
            <a:rPr lang="ru-RU" sz="1600" b="1" dirty="0" smtClean="0">
              <a:latin typeface="Calibri"/>
              <a:ea typeface="+mn-ea"/>
              <a:cs typeface="+mn-cs"/>
            </a:rPr>
            <a:t>ДОХОДЫ</a:t>
          </a:r>
          <a:endParaRPr lang="ru-RU" sz="1600" b="1" dirty="0">
            <a:latin typeface="Calibri"/>
            <a:ea typeface="+mn-ea"/>
            <a:cs typeface="+mn-cs"/>
          </a:endParaRPr>
        </a:p>
      </dgm:t>
    </dgm:pt>
    <dgm:pt modelId="{D62838FC-2536-411C-B8AF-A95E68709666}" type="parTrans" cxnId="{B39F4627-D203-4A71-B86C-D3EBD292CDF4}">
      <dgm:prSet/>
      <dgm:spPr/>
      <dgm:t>
        <a:bodyPr/>
        <a:lstStyle/>
        <a:p>
          <a:endParaRPr lang="ru-RU"/>
        </a:p>
      </dgm:t>
    </dgm:pt>
    <dgm:pt modelId="{FA487CB5-0445-4BAF-B9A2-C4EFFF7D14F0}" type="sibTrans" cxnId="{B39F4627-D203-4A71-B86C-D3EBD292CDF4}">
      <dgm:prSet/>
      <dgm:spPr/>
      <dgm:t>
        <a:bodyPr/>
        <a:lstStyle/>
        <a:p>
          <a:endParaRPr lang="ru-RU"/>
        </a:p>
      </dgm:t>
    </dgm:pt>
    <dgm:pt modelId="{9F0FA32C-39AC-48B4-90AA-130B098355E7}">
      <dgm:prSet phldrT="[Текст]" custT="1"/>
      <dgm:spPr>
        <a:xfrm rot="16200000">
          <a:off x="625014" y="576169"/>
          <a:ext cx="3475583" cy="2323244"/>
        </a:xfrm>
        <a:prstGeom prst="flowChartManualOperation">
          <a:avLst/>
        </a:prstGeom>
        <a:solidFill>
          <a:schemeClr val="accent3"/>
        </a:solidFill>
      </dgm:spPr>
      <dgm:t>
        <a:bodyPr/>
        <a:lstStyle/>
        <a:p>
          <a:r>
            <a:rPr lang="ru-RU" sz="1800" b="1" dirty="0" smtClean="0">
              <a:latin typeface="Calibri"/>
              <a:ea typeface="+mn-ea"/>
              <a:cs typeface="+mn-cs"/>
            </a:rPr>
            <a:t>РАСХОДЫ</a:t>
          </a:r>
          <a:endParaRPr lang="ru-RU" sz="1800" b="1" dirty="0">
            <a:latin typeface="Calibri"/>
            <a:ea typeface="+mn-ea"/>
            <a:cs typeface="+mn-cs"/>
          </a:endParaRPr>
        </a:p>
      </dgm:t>
    </dgm:pt>
    <dgm:pt modelId="{3531F896-2258-49BE-8AA6-1BC415EDD5F6}" type="parTrans" cxnId="{8F6990E1-B57C-49DD-BEF4-A1A14A4434A2}">
      <dgm:prSet/>
      <dgm:spPr/>
      <dgm:t>
        <a:bodyPr/>
        <a:lstStyle/>
        <a:p>
          <a:endParaRPr lang="ru-RU"/>
        </a:p>
      </dgm:t>
    </dgm:pt>
    <dgm:pt modelId="{521B9708-D588-4006-8D17-64008918C9C2}" type="sibTrans" cxnId="{8F6990E1-B57C-49DD-BEF4-A1A14A4434A2}">
      <dgm:prSet/>
      <dgm:spPr/>
      <dgm:t>
        <a:bodyPr/>
        <a:lstStyle/>
        <a:p>
          <a:endParaRPr lang="ru-RU"/>
        </a:p>
      </dgm:t>
    </dgm:pt>
    <dgm:pt modelId="{11799B81-A23D-4B2F-9578-DF6432D99980}" type="pres">
      <dgm:prSet presAssocID="{6D23DD90-88F5-4A13-A704-FF898E142505}" presName="Name0" presStyleCnt="0">
        <dgm:presLayoutVars>
          <dgm:dir/>
          <dgm:resizeHandles val="exact"/>
        </dgm:presLayoutVars>
      </dgm:prSet>
      <dgm:spPr/>
      <dgm:t>
        <a:bodyPr/>
        <a:lstStyle/>
        <a:p>
          <a:endParaRPr lang="ru-RU"/>
        </a:p>
      </dgm:t>
    </dgm:pt>
    <dgm:pt modelId="{FA1BE4C7-BDAB-4535-BD7B-1734688FD6E2}" type="pres">
      <dgm:prSet presAssocID="{D2762A22-9FDF-4BEF-BC4D-F02124E04060}" presName="node" presStyleLbl="node1" presStyleIdx="0" presStyleCnt="2" custScaleX="59805">
        <dgm:presLayoutVars>
          <dgm:bulletEnabled val="1"/>
        </dgm:presLayoutVars>
      </dgm:prSet>
      <dgm:spPr>
        <a:prstGeom prst="can">
          <a:avLst/>
        </a:prstGeom>
      </dgm:spPr>
      <dgm:t>
        <a:bodyPr/>
        <a:lstStyle/>
        <a:p>
          <a:endParaRPr lang="ru-RU"/>
        </a:p>
      </dgm:t>
    </dgm:pt>
    <dgm:pt modelId="{680A5E93-012A-49C6-83B8-8623768D458C}" type="pres">
      <dgm:prSet presAssocID="{FA487CB5-0445-4BAF-B9A2-C4EFFF7D14F0}" presName="sibTrans" presStyleCnt="0"/>
      <dgm:spPr/>
      <dgm:t>
        <a:bodyPr/>
        <a:lstStyle/>
        <a:p>
          <a:endParaRPr lang="ru-RU"/>
        </a:p>
      </dgm:t>
    </dgm:pt>
    <dgm:pt modelId="{FB8CCAE0-A355-4017-B94E-2EA9C586C11F}" type="pres">
      <dgm:prSet presAssocID="{9F0FA32C-39AC-48B4-90AA-130B098355E7}" presName="node" presStyleLbl="node1" presStyleIdx="1" presStyleCnt="2" custScaleX="133222" custLinFactNeighborX="-26678" custLinFactNeighborY="-391">
        <dgm:presLayoutVars>
          <dgm:bulletEnabled val="1"/>
        </dgm:presLayoutVars>
      </dgm:prSet>
      <dgm:spPr>
        <a:prstGeom prst="can">
          <a:avLst/>
        </a:prstGeom>
      </dgm:spPr>
      <dgm:t>
        <a:bodyPr/>
        <a:lstStyle/>
        <a:p>
          <a:endParaRPr lang="ru-RU"/>
        </a:p>
      </dgm:t>
    </dgm:pt>
  </dgm:ptLst>
  <dgm:cxnLst>
    <dgm:cxn modelId="{22A22CA7-04ED-426C-A192-EE3534FA8F44}" type="presOf" srcId="{9F0FA32C-39AC-48B4-90AA-130B098355E7}" destId="{FB8CCAE0-A355-4017-B94E-2EA9C586C11F}" srcOrd="0" destOrd="0" presId="urn:microsoft.com/office/officeart/2005/8/layout/hList6"/>
    <dgm:cxn modelId="{799EF186-0D1C-44EF-9842-A596DCC1DEF9}" type="presOf" srcId="{6D23DD90-88F5-4A13-A704-FF898E142505}" destId="{11799B81-A23D-4B2F-9578-DF6432D99980}" srcOrd="0" destOrd="0" presId="urn:microsoft.com/office/officeart/2005/8/layout/hList6"/>
    <dgm:cxn modelId="{B39F4627-D203-4A71-B86C-D3EBD292CDF4}" srcId="{6D23DD90-88F5-4A13-A704-FF898E142505}" destId="{D2762A22-9FDF-4BEF-BC4D-F02124E04060}" srcOrd="0" destOrd="0" parTransId="{D62838FC-2536-411C-B8AF-A95E68709666}" sibTransId="{FA487CB5-0445-4BAF-B9A2-C4EFFF7D14F0}"/>
    <dgm:cxn modelId="{510AEEAA-453B-49C4-B507-316C8330076F}" type="presOf" srcId="{D2762A22-9FDF-4BEF-BC4D-F02124E04060}" destId="{FA1BE4C7-BDAB-4535-BD7B-1734688FD6E2}" srcOrd="0" destOrd="0" presId="urn:microsoft.com/office/officeart/2005/8/layout/hList6"/>
    <dgm:cxn modelId="{8F6990E1-B57C-49DD-BEF4-A1A14A4434A2}" srcId="{6D23DD90-88F5-4A13-A704-FF898E142505}" destId="{9F0FA32C-39AC-48B4-90AA-130B098355E7}" srcOrd="1" destOrd="0" parTransId="{3531F896-2258-49BE-8AA6-1BC415EDD5F6}" sibTransId="{521B9708-D588-4006-8D17-64008918C9C2}"/>
    <dgm:cxn modelId="{E588B81B-AD79-441D-9DCC-B7834388995C}" type="presParOf" srcId="{11799B81-A23D-4B2F-9578-DF6432D99980}" destId="{FA1BE4C7-BDAB-4535-BD7B-1734688FD6E2}" srcOrd="0" destOrd="0" presId="urn:microsoft.com/office/officeart/2005/8/layout/hList6"/>
    <dgm:cxn modelId="{B389783B-4A19-4001-AA42-3F1544DEEBB2}" type="presParOf" srcId="{11799B81-A23D-4B2F-9578-DF6432D99980}" destId="{680A5E93-012A-49C6-83B8-8623768D458C}" srcOrd="1" destOrd="0" presId="urn:microsoft.com/office/officeart/2005/8/layout/hList6"/>
    <dgm:cxn modelId="{2C979B6D-4387-4731-9DDC-26D5ACD6A741}" type="presParOf" srcId="{11799B81-A23D-4B2F-9578-DF6432D99980}" destId="{FB8CCAE0-A355-4017-B94E-2EA9C586C11F}" srcOrd="2" destOrd="0" presId="urn:microsoft.com/office/officeart/2005/8/layout/h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3DD90-88F5-4A13-A704-FF898E142505}" type="doc">
      <dgm:prSet loTypeId="urn:microsoft.com/office/officeart/2005/8/layout/hList6" loCatId="list" qsTypeId="urn:microsoft.com/office/officeart/2005/8/quickstyle/3d3" qsCatId="3D" csTypeId="urn:microsoft.com/office/officeart/2005/8/colors/colorful1#2" csCatId="colorful" phldr="1"/>
      <dgm:spPr/>
      <dgm:t>
        <a:bodyPr/>
        <a:lstStyle/>
        <a:p>
          <a:endParaRPr lang="ru-RU"/>
        </a:p>
      </dgm:t>
    </dgm:pt>
    <dgm:pt modelId="{D2762A22-9FDF-4BEF-BC4D-F02124E04060}">
      <dgm:prSet phldrT="[Текст]" custT="1"/>
      <dgm:spPr>
        <a:xfrm rot="16200000">
          <a:off x="-570299" y="571280"/>
          <a:ext cx="3528392" cy="2385831"/>
        </a:xfrm>
        <a:prstGeom prst="flowChartManualOperation">
          <a:avLst/>
        </a:prstGeom>
        <a:solidFill>
          <a:schemeClr val="accent1"/>
        </a:solidFill>
      </dgm:spPr>
      <dgm:t>
        <a:bodyPr/>
        <a:lstStyle/>
        <a:p>
          <a:r>
            <a:rPr lang="ru-RU" sz="1800" b="1" dirty="0" smtClean="0">
              <a:latin typeface="Calibri"/>
              <a:ea typeface="+mn-ea"/>
              <a:cs typeface="+mn-cs"/>
            </a:rPr>
            <a:t>ДОХОДЫ</a:t>
          </a:r>
          <a:endParaRPr lang="ru-RU" sz="1800" b="1" dirty="0">
            <a:latin typeface="Calibri"/>
            <a:ea typeface="+mn-ea"/>
            <a:cs typeface="+mn-cs"/>
          </a:endParaRPr>
        </a:p>
      </dgm:t>
    </dgm:pt>
    <dgm:pt modelId="{D62838FC-2536-411C-B8AF-A95E68709666}" type="parTrans" cxnId="{B39F4627-D203-4A71-B86C-D3EBD292CDF4}">
      <dgm:prSet/>
      <dgm:spPr/>
      <dgm:t>
        <a:bodyPr/>
        <a:lstStyle/>
        <a:p>
          <a:endParaRPr lang="ru-RU"/>
        </a:p>
      </dgm:t>
    </dgm:pt>
    <dgm:pt modelId="{FA487CB5-0445-4BAF-B9A2-C4EFFF7D14F0}" type="sibTrans" cxnId="{B39F4627-D203-4A71-B86C-D3EBD292CDF4}">
      <dgm:prSet/>
      <dgm:spPr/>
      <dgm:t>
        <a:bodyPr/>
        <a:lstStyle/>
        <a:p>
          <a:endParaRPr lang="ru-RU"/>
        </a:p>
      </dgm:t>
    </dgm:pt>
    <dgm:pt modelId="{9F0FA32C-39AC-48B4-90AA-130B098355E7}">
      <dgm:prSet phldrT="[Текст]" custT="1"/>
      <dgm:spPr>
        <a:xfrm rot="16200000">
          <a:off x="1498818" y="1207727"/>
          <a:ext cx="3228090" cy="1263104"/>
        </a:xfrm>
        <a:prstGeom prst="flowChartManualOperation">
          <a:avLst/>
        </a:prstGeom>
      </dgm:spPr>
      <dgm:t>
        <a:bodyPr/>
        <a:lstStyle/>
        <a:p>
          <a:r>
            <a:rPr lang="ru-RU" sz="1600" b="1" dirty="0" smtClean="0">
              <a:latin typeface="Calibri"/>
              <a:ea typeface="+mn-ea"/>
              <a:cs typeface="+mn-cs"/>
            </a:rPr>
            <a:t>РАСХОДЫ</a:t>
          </a:r>
          <a:endParaRPr lang="ru-RU" sz="1600" b="1" dirty="0">
            <a:latin typeface="Calibri"/>
            <a:ea typeface="+mn-ea"/>
            <a:cs typeface="+mn-cs"/>
          </a:endParaRPr>
        </a:p>
      </dgm:t>
    </dgm:pt>
    <dgm:pt modelId="{521B9708-D588-4006-8D17-64008918C9C2}" type="sibTrans" cxnId="{8F6990E1-B57C-49DD-BEF4-A1A14A4434A2}">
      <dgm:prSet/>
      <dgm:spPr/>
      <dgm:t>
        <a:bodyPr/>
        <a:lstStyle/>
        <a:p>
          <a:endParaRPr lang="ru-RU"/>
        </a:p>
      </dgm:t>
    </dgm:pt>
    <dgm:pt modelId="{3531F896-2258-49BE-8AA6-1BC415EDD5F6}" type="parTrans" cxnId="{8F6990E1-B57C-49DD-BEF4-A1A14A4434A2}">
      <dgm:prSet/>
      <dgm:spPr/>
      <dgm:t>
        <a:bodyPr/>
        <a:lstStyle/>
        <a:p>
          <a:endParaRPr lang="ru-RU"/>
        </a:p>
      </dgm:t>
    </dgm:pt>
    <dgm:pt modelId="{11799B81-A23D-4B2F-9578-DF6432D99980}" type="pres">
      <dgm:prSet presAssocID="{6D23DD90-88F5-4A13-A704-FF898E142505}" presName="Name0" presStyleCnt="0">
        <dgm:presLayoutVars>
          <dgm:dir/>
          <dgm:resizeHandles val="exact"/>
        </dgm:presLayoutVars>
      </dgm:prSet>
      <dgm:spPr/>
      <dgm:t>
        <a:bodyPr/>
        <a:lstStyle/>
        <a:p>
          <a:endParaRPr lang="ru-RU"/>
        </a:p>
      </dgm:t>
    </dgm:pt>
    <dgm:pt modelId="{FA1BE4C7-BDAB-4535-BD7B-1734688FD6E2}" type="pres">
      <dgm:prSet presAssocID="{D2762A22-9FDF-4BEF-BC4D-F02124E04060}" presName="node" presStyleLbl="node1" presStyleIdx="0" presStyleCnt="2" custScaleX="156071">
        <dgm:presLayoutVars>
          <dgm:bulletEnabled val="1"/>
        </dgm:presLayoutVars>
      </dgm:prSet>
      <dgm:spPr>
        <a:prstGeom prst="can">
          <a:avLst/>
        </a:prstGeom>
      </dgm:spPr>
      <dgm:t>
        <a:bodyPr/>
        <a:lstStyle/>
        <a:p>
          <a:endParaRPr lang="ru-RU"/>
        </a:p>
      </dgm:t>
    </dgm:pt>
    <dgm:pt modelId="{680A5E93-012A-49C6-83B8-8623768D458C}" type="pres">
      <dgm:prSet presAssocID="{FA487CB5-0445-4BAF-B9A2-C4EFFF7D14F0}" presName="sibTrans" presStyleCnt="0"/>
      <dgm:spPr/>
      <dgm:t>
        <a:bodyPr/>
        <a:lstStyle/>
        <a:p>
          <a:endParaRPr lang="ru-RU"/>
        </a:p>
      </dgm:t>
    </dgm:pt>
    <dgm:pt modelId="{FB8CCAE0-A355-4017-B94E-2EA9C586C11F}" type="pres">
      <dgm:prSet presAssocID="{9F0FA32C-39AC-48B4-90AA-130B098355E7}" presName="node" presStyleLbl="node1" presStyleIdx="1" presStyleCnt="2" custScaleX="83046" custScaleY="91489" custLinFactX="2666" custLinFactNeighborX="100000" custLinFactNeighborY="3487">
        <dgm:presLayoutVars>
          <dgm:bulletEnabled val="1"/>
        </dgm:presLayoutVars>
      </dgm:prSet>
      <dgm:spPr>
        <a:prstGeom prst="can">
          <a:avLst/>
        </a:prstGeom>
      </dgm:spPr>
      <dgm:t>
        <a:bodyPr/>
        <a:lstStyle/>
        <a:p>
          <a:endParaRPr lang="ru-RU"/>
        </a:p>
      </dgm:t>
    </dgm:pt>
  </dgm:ptLst>
  <dgm:cxnLst>
    <dgm:cxn modelId="{683F7EA3-D2ED-49D9-8F6D-85F73279898D}" type="presOf" srcId="{6D23DD90-88F5-4A13-A704-FF898E142505}" destId="{11799B81-A23D-4B2F-9578-DF6432D99980}" srcOrd="0" destOrd="0" presId="urn:microsoft.com/office/officeart/2005/8/layout/hList6"/>
    <dgm:cxn modelId="{B1B15B97-954C-4FA7-A9D6-FEDF5E0FCBEE}" type="presOf" srcId="{9F0FA32C-39AC-48B4-90AA-130B098355E7}" destId="{FB8CCAE0-A355-4017-B94E-2EA9C586C11F}" srcOrd="0" destOrd="0" presId="urn:microsoft.com/office/officeart/2005/8/layout/hList6"/>
    <dgm:cxn modelId="{B39F4627-D203-4A71-B86C-D3EBD292CDF4}" srcId="{6D23DD90-88F5-4A13-A704-FF898E142505}" destId="{D2762A22-9FDF-4BEF-BC4D-F02124E04060}" srcOrd="0" destOrd="0" parTransId="{D62838FC-2536-411C-B8AF-A95E68709666}" sibTransId="{FA487CB5-0445-4BAF-B9A2-C4EFFF7D14F0}"/>
    <dgm:cxn modelId="{8F6990E1-B57C-49DD-BEF4-A1A14A4434A2}" srcId="{6D23DD90-88F5-4A13-A704-FF898E142505}" destId="{9F0FA32C-39AC-48B4-90AA-130B098355E7}" srcOrd="1" destOrd="0" parTransId="{3531F896-2258-49BE-8AA6-1BC415EDD5F6}" sibTransId="{521B9708-D588-4006-8D17-64008918C9C2}"/>
    <dgm:cxn modelId="{8752EA42-5BD1-440C-9E45-F41AB88E8B97}" type="presOf" srcId="{D2762A22-9FDF-4BEF-BC4D-F02124E04060}" destId="{FA1BE4C7-BDAB-4535-BD7B-1734688FD6E2}" srcOrd="0" destOrd="0" presId="urn:microsoft.com/office/officeart/2005/8/layout/hList6"/>
    <dgm:cxn modelId="{4B6FC314-0C03-466B-937E-0A0C192FF329}" type="presParOf" srcId="{11799B81-A23D-4B2F-9578-DF6432D99980}" destId="{FA1BE4C7-BDAB-4535-BD7B-1734688FD6E2}" srcOrd="0" destOrd="0" presId="urn:microsoft.com/office/officeart/2005/8/layout/hList6"/>
    <dgm:cxn modelId="{D86F7287-BFE0-441D-9D17-C8F7FB72F6CD}" type="presParOf" srcId="{11799B81-A23D-4B2F-9578-DF6432D99980}" destId="{680A5E93-012A-49C6-83B8-8623768D458C}" srcOrd="1" destOrd="0" presId="urn:microsoft.com/office/officeart/2005/8/layout/hList6"/>
    <dgm:cxn modelId="{078D9F91-F531-4ED0-B846-2ACF91E5E05C}" type="presParOf" srcId="{11799B81-A23D-4B2F-9578-DF6432D99980}" destId="{FB8CCAE0-A355-4017-B94E-2EA9C586C11F}" srcOrd="2" destOrd="0" presId="urn:microsoft.com/office/officeart/2005/8/layout/hList6"/>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D7D4C-39C8-4504-8744-E568736D03AF}"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ru-RU"/>
        </a:p>
      </dgm:t>
    </dgm:pt>
    <dgm:pt modelId="{1245A987-70F6-4E99-BDD5-9ED5031BC346}">
      <dgm:prSet phldrT="[Текст]" custT="1"/>
      <dgm:spPr/>
      <dgm:t>
        <a:bodyPr/>
        <a:lstStyle/>
        <a:p>
          <a:r>
            <a:rPr lang="ru-RU" sz="1000" b="1" dirty="0" smtClean="0">
              <a:solidFill>
                <a:schemeClr val="bg1"/>
              </a:solidFill>
            </a:rPr>
            <a:t>Рассмотрение проекта бюджета</a:t>
          </a:r>
          <a:endParaRPr lang="ru-RU" sz="1000" b="1" dirty="0">
            <a:solidFill>
              <a:schemeClr val="bg1"/>
            </a:solidFill>
          </a:endParaRPr>
        </a:p>
      </dgm:t>
    </dgm:pt>
    <dgm:pt modelId="{7FE6620E-3921-4891-8C81-3312A59AEE05}" type="parTrans" cxnId="{C4503171-A14E-491E-B5AB-DBDBF0D56585}">
      <dgm:prSet/>
      <dgm:spPr/>
      <dgm:t>
        <a:bodyPr/>
        <a:lstStyle/>
        <a:p>
          <a:endParaRPr lang="ru-RU" sz="1600">
            <a:solidFill>
              <a:schemeClr val="tx1"/>
            </a:solidFill>
          </a:endParaRPr>
        </a:p>
      </dgm:t>
    </dgm:pt>
    <dgm:pt modelId="{ACE3E5FB-8C89-4152-B711-AAF4FC9C670D}" type="sibTrans" cxnId="{C4503171-A14E-491E-B5AB-DBDBF0D56585}">
      <dgm:prSet custT="1"/>
      <dgm:spPr/>
      <dgm:t>
        <a:bodyPr/>
        <a:lstStyle/>
        <a:p>
          <a:endParaRPr lang="ru-RU" sz="1100">
            <a:solidFill>
              <a:schemeClr val="tx1"/>
            </a:solidFill>
          </a:endParaRPr>
        </a:p>
      </dgm:t>
    </dgm:pt>
    <dgm:pt modelId="{5D4ECFD2-2C93-424E-A447-711EBB6EA88C}">
      <dgm:prSet phldrT="[Текст]" custT="1"/>
      <dgm:spPr/>
      <dgm:t>
        <a:bodyPr/>
        <a:lstStyle/>
        <a:p>
          <a:r>
            <a:rPr lang="ru-RU" sz="1000" b="1" dirty="0" smtClean="0">
              <a:solidFill>
                <a:schemeClr val="bg1"/>
              </a:solidFill>
            </a:rPr>
            <a:t>Утверждение бюджета</a:t>
          </a:r>
          <a:endParaRPr lang="ru-RU" sz="1000" b="1" dirty="0">
            <a:solidFill>
              <a:schemeClr val="bg1"/>
            </a:solidFill>
          </a:endParaRPr>
        </a:p>
      </dgm:t>
    </dgm:pt>
    <dgm:pt modelId="{9E4AD19F-8311-4CC7-BB50-E26632DCB801}" type="parTrans" cxnId="{ED7E2722-14BE-4B3A-9648-3534523E1255}">
      <dgm:prSet/>
      <dgm:spPr/>
      <dgm:t>
        <a:bodyPr/>
        <a:lstStyle/>
        <a:p>
          <a:endParaRPr lang="ru-RU" sz="1600">
            <a:solidFill>
              <a:schemeClr val="tx1"/>
            </a:solidFill>
          </a:endParaRPr>
        </a:p>
      </dgm:t>
    </dgm:pt>
    <dgm:pt modelId="{4724B54A-F767-4E81-85EF-AE2BF22D5146}" type="sibTrans" cxnId="{ED7E2722-14BE-4B3A-9648-3534523E1255}">
      <dgm:prSet custT="1"/>
      <dgm:spPr/>
      <dgm:t>
        <a:bodyPr/>
        <a:lstStyle/>
        <a:p>
          <a:endParaRPr lang="ru-RU" sz="1100">
            <a:solidFill>
              <a:schemeClr val="tx1"/>
            </a:solidFill>
          </a:endParaRPr>
        </a:p>
      </dgm:t>
    </dgm:pt>
    <dgm:pt modelId="{BD44B1CC-05C6-4CE5-9720-F5F6B2646B0F}">
      <dgm:prSet phldrT="[Текст]" custT="1"/>
      <dgm:spPr/>
      <dgm:t>
        <a:bodyPr/>
        <a:lstStyle/>
        <a:p>
          <a:r>
            <a:rPr lang="ru-RU" sz="1000" b="1" dirty="0" smtClean="0">
              <a:solidFill>
                <a:schemeClr val="bg1"/>
              </a:solidFill>
            </a:rPr>
            <a:t>Исполнение бюджета</a:t>
          </a:r>
          <a:endParaRPr lang="ru-RU" sz="1000" b="1" dirty="0">
            <a:solidFill>
              <a:schemeClr val="bg1"/>
            </a:solidFill>
          </a:endParaRPr>
        </a:p>
      </dgm:t>
    </dgm:pt>
    <dgm:pt modelId="{C2ECABE8-DF1E-461C-8D75-FF8C99CE091E}" type="parTrans" cxnId="{66435964-4403-4CAB-A506-84AA1ED9F767}">
      <dgm:prSet/>
      <dgm:spPr/>
      <dgm:t>
        <a:bodyPr/>
        <a:lstStyle/>
        <a:p>
          <a:endParaRPr lang="ru-RU" sz="1600">
            <a:solidFill>
              <a:schemeClr val="tx1"/>
            </a:solidFill>
          </a:endParaRPr>
        </a:p>
      </dgm:t>
    </dgm:pt>
    <dgm:pt modelId="{B6C39AB3-FDA1-4014-91AC-7E2D556DD527}" type="sibTrans" cxnId="{66435964-4403-4CAB-A506-84AA1ED9F767}">
      <dgm:prSet custT="1"/>
      <dgm:spPr/>
      <dgm:t>
        <a:bodyPr/>
        <a:lstStyle/>
        <a:p>
          <a:endParaRPr lang="ru-RU" sz="1100">
            <a:solidFill>
              <a:schemeClr val="tx1"/>
            </a:solidFill>
          </a:endParaRPr>
        </a:p>
      </dgm:t>
    </dgm:pt>
    <dgm:pt modelId="{2B7B69A9-A64E-48F6-A42A-C61B9EAB45ED}">
      <dgm:prSet phldrT="[Текст]" custT="1"/>
      <dgm:spPr/>
      <dgm:t>
        <a:bodyPr/>
        <a:lstStyle/>
        <a:p>
          <a:r>
            <a:rPr lang="ru-RU" sz="1000" b="1" dirty="0" smtClean="0">
              <a:solidFill>
                <a:schemeClr val="bg1"/>
              </a:solidFill>
            </a:rPr>
            <a:t>Формирование отчета об исполнении</a:t>
          </a:r>
          <a:endParaRPr lang="ru-RU" sz="1000" b="1" dirty="0">
            <a:solidFill>
              <a:schemeClr val="bg1"/>
            </a:solidFill>
          </a:endParaRPr>
        </a:p>
      </dgm:t>
    </dgm:pt>
    <dgm:pt modelId="{E27DEBD4-0FF1-4332-A392-957294B47F29}" type="parTrans" cxnId="{30521E4C-A70B-4A1F-A8BA-64675E7308DF}">
      <dgm:prSet/>
      <dgm:spPr/>
      <dgm:t>
        <a:bodyPr/>
        <a:lstStyle/>
        <a:p>
          <a:endParaRPr lang="ru-RU" sz="1600">
            <a:solidFill>
              <a:schemeClr val="tx1"/>
            </a:solidFill>
          </a:endParaRPr>
        </a:p>
      </dgm:t>
    </dgm:pt>
    <dgm:pt modelId="{15C59263-7D89-4208-AA86-62FD8307B8F9}" type="sibTrans" cxnId="{30521E4C-A70B-4A1F-A8BA-64675E7308DF}">
      <dgm:prSet custT="1"/>
      <dgm:spPr/>
      <dgm:t>
        <a:bodyPr/>
        <a:lstStyle/>
        <a:p>
          <a:endParaRPr lang="ru-RU" sz="1100">
            <a:solidFill>
              <a:schemeClr val="tx1"/>
            </a:solidFill>
          </a:endParaRPr>
        </a:p>
      </dgm:t>
    </dgm:pt>
    <dgm:pt modelId="{F08683F1-F930-4D4B-B58B-750519C6B130}">
      <dgm:prSet phldrT="[Текст]" custT="1"/>
      <dgm:spPr/>
      <dgm:t>
        <a:bodyPr/>
        <a:lstStyle/>
        <a:p>
          <a:r>
            <a:rPr lang="ru-RU" sz="1000" b="1" dirty="0" smtClean="0">
              <a:solidFill>
                <a:schemeClr val="bg1"/>
              </a:solidFill>
            </a:rPr>
            <a:t>Утверждение отчета об исполнении</a:t>
          </a:r>
          <a:endParaRPr lang="ru-RU" sz="1000" b="1" dirty="0">
            <a:solidFill>
              <a:schemeClr val="bg1"/>
            </a:solidFill>
          </a:endParaRPr>
        </a:p>
      </dgm:t>
    </dgm:pt>
    <dgm:pt modelId="{F2D809D5-5468-4ABD-BB78-3CE4FC61A696}" type="parTrans" cxnId="{86E41D70-6A30-4EE0-8D57-AE578601E416}">
      <dgm:prSet/>
      <dgm:spPr/>
      <dgm:t>
        <a:bodyPr/>
        <a:lstStyle/>
        <a:p>
          <a:endParaRPr lang="ru-RU" sz="1600">
            <a:solidFill>
              <a:schemeClr val="tx1"/>
            </a:solidFill>
          </a:endParaRPr>
        </a:p>
      </dgm:t>
    </dgm:pt>
    <dgm:pt modelId="{5B7201B0-A336-4F5F-B50B-B8F79088D45C}" type="sibTrans" cxnId="{86E41D70-6A30-4EE0-8D57-AE578601E416}">
      <dgm:prSet custT="1"/>
      <dgm:spPr/>
      <dgm:t>
        <a:bodyPr/>
        <a:lstStyle/>
        <a:p>
          <a:endParaRPr lang="ru-RU" sz="1100">
            <a:solidFill>
              <a:schemeClr val="tx1"/>
            </a:solidFill>
          </a:endParaRPr>
        </a:p>
      </dgm:t>
    </dgm:pt>
    <dgm:pt modelId="{7D7A4A4B-17BC-47AA-9FCB-0FE1C4B033F4}">
      <dgm:prSet phldrT="[Текст]" custT="1"/>
      <dgm:spPr/>
      <dgm:t>
        <a:bodyPr/>
        <a:lstStyle/>
        <a:p>
          <a:r>
            <a:rPr lang="ru-RU" sz="1000" b="1" dirty="0" smtClean="0">
              <a:solidFill>
                <a:schemeClr val="bg1"/>
              </a:solidFill>
            </a:rPr>
            <a:t>Составление проекта бюджета</a:t>
          </a:r>
          <a:endParaRPr lang="ru-RU" sz="1000" b="1" dirty="0">
            <a:solidFill>
              <a:schemeClr val="bg1"/>
            </a:solidFill>
          </a:endParaRPr>
        </a:p>
      </dgm:t>
    </dgm:pt>
    <dgm:pt modelId="{D0B355D3-EAAE-4738-8D46-455E930A4043}" type="parTrans" cxnId="{7D89C91C-0A94-4EA4-B852-41F31139DE0C}">
      <dgm:prSet/>
      <dgm:spPr/>
      <dgm:t>
        <a:bodyPr/>
        <a:lstStyle/>
        <a:p>
          <a:endParaRPr lang="ru-RU" sz="1600">
            <a:solidFill>
              <a:schemeClr val="tx1"/>
            </a:solidFill>
          </a:endParaRPr>
        </a:p>
      </dgm:t>
    </dgm:pt>
    <dgm:pt modelId="{7963CE94-9246-4975-A8B6-45CDE69D0C81}" type="sibTrans" cxnId="{7D89C91C-0A94-4EA4-B852-41F31139DE0C}">
      <dgm:prSet custT="1"/>
      <dgm:spPr/>
      <dgm:t>
        <a:bodyPr/>
        <a:lstStyle/>
        <a:p>
          <a:endParaRPr lang="ru-RU" sz="1100">
            <a:solidFill>
              <a:schemeClr val="tx1"/>
            </a:solidFill>
          </a:endParaRPr>
        </a:p>
      </dgm:t>
    </dgm:pt>
    <dgm:pt modelId="{23632D2B-55A7-482A-81D2-2B17636D75B5}" type="pres">
      <dgm:prSet presAssocID="{987D7D4C-39C8-4504-8744-E568736D03AF}" presName="cycle" presStyleCnt="0">
        <dgm:presLayoutVars>
          <dgm:dir/>
          <dgm:resizeHandles val="exact"/>
        </dgm:presLayoutVars>
      </dgm:prSet>
      <dgm:spPr/>
      <dgm:t>
        <a:bodyPr/>
        <a:lstStyle/>
        <a:p>
          <a:endParaRPr lang="ru-RU"/>
        </a:p>
      </dgm:t>
    </dgm:pt>
    <dgm:pt modelId="{80FE6CD4-4C08-4EC9-832B-2EE335428541}" type="pres">
      <dgm:prSet presAssocID="{1245A987-70F6-4E99-BDD5-9ED5031BC346}" presName="node" presStyleLbl="node1" presStyleIdx="0" presStyleCnt="6" custScaleX="180944" custScaleY="92064" custRadScaleRad="104774" custRadScaleInc="-22949">
        <dgm:presLayoutVars>
          <dgm:bulletEnabled val="1"/>
        </dgm:presLayoutVars>
      </dgm:prSet>
      <dgm:spPr/>
      <dgm:t>
        <a:bodyPr/>
        <a:lstStyle/>
        <a:p>
          <a:endParaRPr lang="ru-RU"/>
        </a:p>
      </dgm:t>
    </dgm:pt>
    <dgm:pt modelId="{D759AD99-4108-4304-B367-8C59DB093B54}" type="pres">
      <dgm:prSet presAssocID="{ACE3E5FB-8C89-4152-B711-AAF4FC9C670D}" presName="sibTrans" presStyleLbl="sibTrans2D1" presStyleIdx="0" presStyleCnt="6"/>
      <dgm:spPr/>
      <dgm:t>
        <a:bodyPr/>
        <a:lstStyle/>
        <a:p>
          <a:endParaRPr lang="ru-RU"/>
        </a:p>
      </dgm:t>
    </dgm:pt>
    <dgm:pt modelId="{9D4B6315-06B8-49B5-9997-7824F2A9FC1F}" type="pres">
      <dgm:prSet presAssocID="{ACE3E5FB-8C89-4152-B711-AAF4FC9C670D}" presName="connectorText" presStyleLbl="sibTrans2D1" presStyleIdx="0" presStyleCnt="6"/>
      <dgm:spPr/>
      <dgm:t>
        <a:bodyPr/>
        <a:lstStyle/>
        <a:p>
          <a:endParaRPr lang="ru-RU"/>
        </a:p>
      </dgm:t>
    </dgm:pt>
    <dgm:pt modelId="{8FADDF94-C8E0-4E2F-B75E-7735E0FF29C9}" type="pres">
      <dgm:prSet presAssocID="{5D4ECFD2-2C93-424E-A447-711EBB6EA88C}" presName="node" presStyleLbl="node1" presStyleIdx="1" presStyleCnt="6" custScaleX="168580" custRadScaleRad="134181" custRadScaleInc="26177">
        <dgm:presLayoutVars>
          <dgm:bulletEnabled val="1"/>
        </dgm:presLayoutVars>
      </dgm:prSet>
      <dgm:spPr/>
      <dgm:t>
        <a:bodyPr/>
        <a:lstStyle/>
        <a:p>
          <a:endParaRPr lang="ru-RU"/>
        </a:p>
      </dgm:t>
    </dgm:pt>
    <dgm:pt modelId="{7C4581D4-4CC8-4DFA-8803-DE62A988C98D}" type="pres">
      <dgm:prSet presAssocID="{4724B54A-F767-4E81-85EF-AE2BF22D5146}" presName="sibTrans" presStyleLbl="sibTrans2D1" presStyleIdx="1" presStyleCnt="6"/>
      <dgm:spPr/>
      <dgm:t>
        <a:bodyPr/>
        <a:lstStyle/>
        <a:p>
          <a:endParaRPr lang="ru-RU"/>
        </a:p>
      </dgm:t>
    </dgm:pt>
    <dgm:pt modelId="{EBEA272F-DF96-43CA-B0E6-037BD28396B8}" type="pres">
      <dgm:prSet presAssocID="{4724B54A-F767-4E81-85EF-AE2BF22D5146}" presName="connectorText" presStyleLbl="sibTrans2D1" presStyleIdx="1" presStyleCnt="6"/>
      <dgm:spPr/>
      <dgm:t>
        <a:bodyPr/>
        <a:lstStyle/>
        <a:p>
          <a:endParaRPr lang="ru-RU"/>
        </a:p>
      </dgm:t>
    </dgm:pt>
    <dgm:pt modelId="{D7A9F085-B6DC-422D-99C1-511BF81F4567}" type="pres">
      <dgm:prSet presAssocID="{BD44B1CC-05C6-4CE5-9720-F5F6B2646B0F}" presName="node" presStyleLbl="node1" presStyleIdx="2" presStyleCnt="6" custScaleX="160890" custRadScaleRad="129943" custRadScaleInc="-7969">
        <dgm:presLayoutVars>
          <dgm:bulletEnabled val="1"/>
        </dgm:presLayoutVars>
      </dgm:prSet>
      <dgm:spPr/>
      <dgm:t>
        <a:bodyPr/>
        <a:lstStyle/>
        <a:p>
          <a:endParaRPr lang="ru-RU"/>
        </a:p>
      </dgm:t>
    </dgm:pt>
    <dgm:pt modelId="{99923925-995B-4EBE-87C7-BDF9EFC3E91B}" type="pres">
      <dgm:prSet presAssocID="{B6C39AB3-FDA1-4014-91AC-7E2D556DD527}" presName="sibTrans" presStyleLbl="sibTrans2D1" presStyleIdx="2" presStyleCnt="6"/>
      <dgm:spPr/>
      <dgm:t>
        <a:bodyPr/>
        <a:lstStyle/>
        <a:p>
          <a:endParaRPr lang="ru-RU"/>
        </a:p>
      </dgm:t>
    </dgm:pt>
    <dgm:pt modelId="{D83E258A-76D3-4686-82AD-9DEE936A9CF2}" type="pres">
      <dgm:prSet presAssocID="{B6C39AB3-FDA1-4014-91AC-7E2D556DD527}" presName="connectorText" presStyleLbl="sibTrans2D1" presStyleIdx="2" presStyleCnt="6"/>
      <dgm:spPr/>
      <dgm:t>
        <a:bodyPr/>
        <a:lstStyle/>
        <a:p>
          <a:endParaRPr lang="ru-RU"/>
        </a:p>
      </dgm:t>
    </dgm:pt>
    <dgm:pt modelId="{F10BF610-1DC7-4552-8266-5141643F4E47}" type="pres">
      <dgm:prSet presAssocID="{2B7B69A9-A64E-48F6-A42A-C61B9EAB45ED}" presName="node" presStyleLbl="node1" presStyleIdx="3" presStyleCnt="6" custScaleX="153418" custRadScaleRad="104767" custRadScaleInc="10412">
        <dgm:presLayoutVars>
          <dgm:bulletEnabled val="1"/>
        </dgm:presLayoutVars>
      </dgm:prSet>
      <dgm:spPr/>
      <dgm:t>
        <a:bodyPr/>
        <a:lstStyle/>
        <a:p>
          <a:endParaRPr lang="ru-RU"/>
        </a:p>
      </dgm:t>
    </dgm:pt>
    <dgm:pt modelId="{1E846968-9F92-4E6E-A050-3CDBEF697FC4}" type="pres">
      <dgm:prSet presAssocID="{15C59263-7D89-4208-AA86-62FD8307B8F9}" presName="sibTrans" presStyleLbl="sibTrans2D1" presStyleIdx="3" presStyleCnt="6"/>
      <dgm:spPr/>
      <dgm:t>
        <a:bodyPr/>
        <a:lstStyle/>
        <a:p>
          <a:endParaRPr lang="ru-RU"/>
        </a:p>
      </dgm:t>
    </dgm:pt>
    <dgm:pt modelId="{C42B965E-3AC6-46B7-8695-C763AAC0754C}" type="pres">
      <dgm:prSet presAssocID="{15C59263-7D89-4208-AA86-62FD8307B8F9}" presName="connectorText" presStyleLbl="sibTrans2D1" presStyleIdx="3" presStyleCnt="6"/>
      <dgm:spPr/>
      <dgm:t>
        <a:bodyPr/>
        <a:lstStyle/>
        <a:p>
          <a:endParaRPr lang="ru-RU"/>
        </a:p>
      </dgm:t>
    </dgm:pt>
    <dgm:pt modelId="{057CC406-13AC-496C-990B-97A778ECE095}" type="pres">
      <dgm:prSet presAssocID="{F08683F1-F930-4D4B-B58B-750519C6B130}" presName="node" presStyleLbl="node1" presStyleIdx="4" presStyleCnt="6" custScaleX="159124" custRadScaleRad="145063" custRadScaleInc="6534">
        <dgm:presLayoutVars>
          <dgm:bulletEnabled val="1"/>
        </dgm:presLayoutVars>
      </dgm:prSet>
      <dgm:spPr/>
      <dgm:t>
        <a:bodyPr/>
        <a:lstStyle/>
        <a:p>
          <a:endParaRPr lang="ru-RU"/>
        </a:p>
      </dgm:t>
    </dgm:pt>
    <dgm:pt modelId="{2AE4DE23-34C7-45B6-9538-586620318215}" type="pres">
      <dgm:prSet presAssocID="{5B7201B0-A336-4F5F-B50B-B8F79088D45C}" presName="sibTrans" presStyleLbl="sibTrans2D1" presStyleIdx="4" presStyleCnt="6"/>
      <dgm:spPr/>
      <dgm:t>
        <a:bodyPr/>
        <a:lstStyle/>
        <a:p>
          <a:endParaRPr lang="ru-RU"/>
        </a:p>
      </dgm:t>
    </dgm:pt>
    <dgm:pt modelId="{757D752B-9364-4CE0-95E4-61FC44570A7D}" type="pres">
      <dgm:prSet presAssocID="{5B7201B0-A336-4F5F-B50B-B8F79088D45C}" presName="connectorText" presStyleLbl="sibTrans2D1" presStyleIdx="4" presStyleCnt="6"/>
      <dgm:spPr/>
      <dgm:t>
        <a:bodyPr/>
        <a:lstStyle/>
        <a:p>
          <a:endParaRPr lang="ru-RU"/>
        </a:p>
      </dgm:t>
    </dgm:pt>
    <dgm:pt modelId="{D1DF34E1-0FE1-4959-A645-1417E2901416}" type="pres">
      <dgm:prSet presAssocID="{7D7A4A4B-17BC-47AA-9FCB-0FE1C4B033F4}" presName="node" presStyleLbl="node1" presStyleIdx="5" presStyleCnt="6" custScaleX="194150" custRadScaleRad="127295" custRadScaleInc="-40260">
        <dgm:presLayoutVars>
          <dgm:bulletEnabled val="1"/>
        </dgm:presLayoutVars>
      </dgm:prSet>
      <dgm:spPr/>
      <dgm:t>
        <a:bodyPr/>
        <a:lstStyle/>
        <a:p>
          <a:endParaRPr lang="ru-RU"/>
        </a:p>
      </dgm:t>
    </dgm:pt>
    <dgm:pt modelId="{E8F746D2-F2FB-4CCC-9F5E-139BDE1C84BF}" type="pres">
      <dgm:prSet presAssocID="{7963CE94-9246-4975-A8B6-45CDE69D0C81}" presName="sibTrans" presStyleLbl="sibTrans2D1" presStyleIdx="5" presStyleCnt="6"/>
      <dgm:spPr/>
      <dgm:t>
        <a:bodyPr/>
        <a:lstStyle/>
        <a:p>
          <a:endParaRPr lang="ru-RU"/>
        </a:p>
      </dgm:t>
    </dgm:pt>
    <dgm:pt modelId="{172EE8AF-C17A-4CB0-AB5E-D7281254E2B6}" type="pres">
      <dgm:prSet presAssocID="{7963CE94-9246-4975-A8B6-45CDE69D0C81}" presName="connectorText" presStyleLbl="sibTrans2D1" presStyleIdx="5" presStyleCnt="6"/>
      <dgm:spPr/>
      <dgm:t>
        <a:bodyPr/>
        <a:lstStyle/>
        <a:p>
          <a:endParaRPr lang="ru-RU"/>
        </a:p>
      </dgm:t>
    </dgm:pt>
  </dgm:ptLst>
  <dgm:cxnLst>
    <dgm:cxn modelId="{5EAEBD4E-9C1A-4A0F-86A9-1400EF360A15}" type="presOf" srcId="{5B7201B0-A336-4F5F-B50B-B8F79088D45C}" destId="{757D752B-9364-4CE0-95E4-61FC44570A7D}" srcOrd="1" destOrd="0" presId="urn:microsoft.com/office/officeart/2005/8/layout/cycle2"/>
    <dgm:cxn modelId="{53B6BF0A-DA54-46FA-BE53-4D581C734604}" type="presOf" srcId="{B6C39AB3-FDA1-4014-91AC-7E2D556DD527}" destId="{99923925-995B-4EBE-87C7-BDF9EFC3E91B}" srcOrd="0" destOrd="0" presId="urn:microsoft.com/office/officeart/2005/8/layout/cycle2"/>
    <dgm:cxn modelId="{ED7E2722-14BE-4B3A-9648-3534523E1255}" srcId="{987D7D4C-39C8-4504-8744-E568736D03AF}" destId="{5D4ECFD2-2C93-424E-A447-711EBB6EA88C}" srcOrd="1" destOrd="0" parTransId="{9E4AD19F-8311-4CC7-BB50-E26632DCB801}" sibTransId="{4724B54A-F767-4E81-85EF-AE2BF22D5146}"/>
    <dgm:cxn modelId="{86E41D70-6A30-4EE0-8D57-AE578601E416}" srcId="{987D7D4C-39C8-4504-8744-E568736D03AF}" destId="{F08683F1-F930-4D4B-B58B-750519C6B130}" srcOrd="4" destOrd="0" parTransId="{F2D809D5-5468-4ABD-BB78-3CE4FC61A696}" sibTransId="{5B7201B0-A336-4F5F-B50B-B8F79088D45C}"/>
    <dgm:cxn modelId="{AC85AC9C-D9E8-42B8-8D42-39C876CEEDF1}" type="presOf" srcId="{7D7A4A4B-17BC-47AA-9FCB-0FE1C4B033F4}" destId="{D1DF34E1-0FE1-4959-A645-1417E2901416}" srcOrd="0" destOrd="0" presId="urn:microsoft.com/office/officeart/2005/8/layout/cycle2"/>
    <dgm:cxn modelId="{C4503171-A14E-491E-B5AB-DBDBF0D56585}" srcId="{987D7D4C-39C8-4504-8744-E568736D03AF}" destId="{1245A987-70F6-4E99-BDD5-9ED5031BC346}" srcOrd="0" destOrd="0" parTransId="{7FE6620E-3921-4891-8C81-3312A59AEE05}" sibTransId="{ACE3E5FB-8C89-4152-B711-AAF4FC9C670D}"/>
    <dgm:cxn modelId="{CB1BFDBB-4AF4-4E3B-A5AB-56E041AA6632}" type="presOf" srcId="{ACE3E5FB-8C89-4152-B711-AAF4FC9C670D}" destId="{D759AD99-4108-4304-B367-8C59DB093B54}" srcOrd="0" destOrd="0" presId="urn:microsoft.com/office/officeart/2005/8/layout/cycle2"/>
    <dgm:cxn modelId="{CAB8E3DC-D8AA-4B8A-91BF-6AD1E2B91E22}" type="presOf" srcId="{2B7B69A9-A64E-48F6-A42A-C61B9EAB45ED}" destId="{F10BF610-1DC7-4552-8266-5141643F4E47}" srcOrd="0" destOrd="0" presId="urn:microsoft.com/office/officeart/2005/8/layout/cycle2"/>
    <dgm:cxn modelId="{72771448-2218-4BE8-84E5-00BA83B07075}" type="presOf" srcId="{BD44B1CC-05C6-4CE5-9720-F5F6B2646B0F}" destId="{D7A9F085-B6DC-422D-99C1-511BF81F4567}" srcOrd="0" destOrd="0" presId="urn:microsoft.com/office/officeart/2005/8/layout/cycle2"/>
    <dgm:cxn modelId="{66435964-4403-4CAB-A506-84AA1ED9F767}" srcId="{987D7D4C-39C8-4504-8744-E568736D03AF}" destId="{BD44B1CC-05C6-4CE5-9720-F5F6B2646B0F}" srcOrd="2" destOrd="0" parTransId="{C2ECABE8-DF1E-461C-8D75-FF8C99CE091E}" sibTransId="{B6C39AB3-FDA1-4014-91AC-7E2D556DD527}"/>
    <dgm:cxn modelId="{1B0F234A-A661-4AA7-AD10-7DD904796060}" type="presOf" srcId="{15C59263-7D89-4208-AA86-62FD8307B8F9}" destId="{1E846968-9F92-4E6E-A050-3CDBEF697FC4}" srcOrd="0" destOrd="0" presId="urn:microsoft.com/office/officeart/2005/8/layout/cycle2"/>
    <dgm:cxn modelId="{1596EA0F-5190-4022-B715-E1416DBEC75E}" type="presOf" srcId="{1245A987-70F6-4E99-BDD5-9ED5031BC346}" destId="{80FE6CD4-4C08-4EC9-832B-2EE335428541}" srcOrd="0" destOrd="0" presId="urn:microsoft.com/office/officeart/2005/8/layout/cycle2"/>
    <dgm:cxn modelId="{AC359FDB-9592-4621-BB15-28C77D6EC473}" type="presOf" srcId="{4724B54A-F767-4E81-85EF-AE2BF22D5146}" destId="{7C4581D4-4CC8-4DFA-8803-DE62A988C98D}" srcOrd="0" destOrd="0" presId="urn:microsoft.com/office/officeart/2005/8/layout/cycle2"/>
    <dgm:cxn modelId="{7D89C91C-0A94-4EA4-B852-41F31139DE0C}" srcId="{987D7D4C-39C8-4504-8744-E568736D03AF}" destId="{7D7A4A4B-17BC-47AA-9FCB-0FE1C4B033F4}" srcOrd="5" destOrd="0" parTransId="{D0B355D3-EAAE-4738-8D46-455E930A4043}" sibTransId="{7963CE94-9246-4975-A8B6-45CDE69D0C81}"/>
    <dgm:cxn modelId="{6C355CF1-6205-410A-AB35-80605599774F}" type="presOf" srcId="{F08683F1-F930-4D4B-B58B-750519C6B130}" destId="{057CC406-13AC-496C-990B-97A778ECE095}" srcOrd="0" destOrd="0" presId="urn:microsoft.com/office/officeart/2005/8/layout/cycle2"/>
    <dgm:cxn modelId="{F55A3DC2-EA9D-425E-A060-C11E52ECED04}" type="presOf" srcId="{B6C39AB3-FDA1-4014-91AC-7E2D556DD527}" destId="{D83E258A-76D3-4686-82AD-9DEE936A9CF2}" srcOrd="1" destOrd="0" presId="urn:microsoft.com/office/officeart/2005/8/layout/cycle2"/>
    <dgm:cxn modelId="{40D50621-1F91-4ECF-A488-31413E92CCFD}" type="presOf" srcId="{7963CE94-9246-4975-A8B6-45CDE69D0C81}" destId="{172EE8AF-C17A-4CB0-AB5E-D7281254E2B6}" srcOrd="1" destOrd="0" presId="urn:microsoft.com/office/officeart/2005/8/layout/cycle2"/>
    <dgm:cxn modelId="{B45EF047-2084-4CE8-A0F4-74904AD7F200}" type="presOf" srcId="{5D4ECFD2-2C93-424E-A447-711EBB6EA88C}" destId="{8FADDF94-C8E0-4E2F-B75E-7735E0FF29C9}" srcOrd="0" destOrd="0" presId="urn:microsoft.com/office/officeart/2005/8/layout/cycle2"/>
    <dgm:cxn modelId="{248AE042-738D-46B6-9155-D479D4E13368}" type="presOf" srcId="{5B7201B0-A336-4F5F-B50B-B8F79088D45C}" destId="{2AE4DE23-34C7-45B6-9538-586620318215}" srcOrd="0" destOrd="0" presId="urn:microsoft.com/office/officeart/2005/8/layout/cycle2"/>
    <dgm:cxn modelId="{30521E4C-A70B-4A1F-A8BA-64675E7308DF}" srcId="{987D7D4C-39C8-4504-8744-E568736D03AF}" destId="{2B7B69A9-A64E-48F6-A42A-C61B9EAB45ED}" srcOrd="3" destOrd="0" parTransId="{E27DEBD4-0FF1-4332-A392-957294B47F29}" sibTransId="{15C59263-7D89-4208-AA86-62FD8307B8F9}"/>
    <dgm:cxn modelId="{3468A547-5307-4E3A-A765-F6B58AAD3386}" type="presOf" srcId="{4724B54A-F767-4E81-85EF-AE2BF22D5146}" destId="{EBEA272F-DF96-43CA-B0E6-037BD28396B8}" srcOrd="1" destOrd="0" presId="urn:microsoft.com/office/officeart/2005/8/layout/cycle2"/>
    <dgm:cxn modelId="{F88AA62C-E9F7-400D-A40A-41FC3BEC0C23}" type="presOf" srcId="{7963CE94-9246-4975-A8B6-45CDE69D0C81}" destId="{E8F746D2-F2FB-4CCC-9F5E-139BDE1C84BF}" srcOrd="0" destOrd="0" presId="urn:microsoft.com/office/officeart/2005/8/layout/cycle2"/>
    <dgm:cxn modelId="{39ED0DB8-F1A5-4ADC-93B2-6D1CD942C184}" type="presOf" srcId="{987D7D4C-39C8-4504-8744-E568736D03AF}" destId="{23632D2B-55A7-482A-81D2-2B17636D75B5}" srcOrd="0" destOrd="0" presId="urn:microsoft.com/office/officeart/2005/8/layout/cycle2"/>
    <dgm:cxn modelId="{A16A21BA-6D97-4DDF-AF3E-A17C5345E465}" type="presOf" srcId="{ACE3E5FB-8C89-4152-B711-AAF4FC9C670D}" destId="{9D4B6315-06B8-49B5-9997-7824F2A9FC1F}" srcOrd="1" destOrd="0" presId="urn:microsoft.com/office/officeart/2005/8/layout/cycle2"/>
    <dgm:cxn modelId="{C03A2F05-D336-4D07-B656-5AB8FB9FE1EF}" type="presOf" srcId="{15C59263-7D89-4208-AA86-62FD8307B8F9}" destId="{C42B965E-3AC6-46B7-8695-C763AAC0754C}" srcOrd="1" destOrd="0" presId="urn:microsoft.com/office/officeart/2005/8/layout/cycle2"/>
    <dgm:cxn modelId="{6C524F9F-CEE1-48EE-B7B3-79D72E722FB4}" type="presParOf" srcId="{23632D2B-55A7-482A-81D2-2B17636D75B5}" destId="{80FE6CD4-4C08-4EC9-832B-2EE335428541}" srcOrd="0" destOrd="0" presId="urn:microsoft.com/office/officeart/2005/8/layout/cycle2"/>
    <dgm:cxn modelId="{81F2F9BA-87FE-4ECC-923A-D204CC8BBC4C}" type="presParOf" srcId="{23632D2B-55A7-482A-81D2-2B17636D75B5}" destId="{D759AD99-4108-4304-B367-8C59DB093B54}" srcOrd="1" destOrd="0" presId="urn:microsoft.com/office/officeart/2005/8/layout/cycle2"/>
    <dgm:cxn modelId="{E314D9DC-5CD0-4BF1-8172-495CC319B37C}" type="presParOf" srcId="{D759AD99-4108-4304-B367-8C59DB093B54}" destId="{9D4B6315-06B8-49B5-9997-7824F2A9FC1F}" srcOrd="0" destOrd="0" presId="urn:microsoft.com/office/officeart/2005/8/layout/cycle2"/>
    <dgm:cxn modelId="{E11D8BC0-9751-4DF0-82D0-7021922DFAA2}" type="presParOf" srcId="{23632D2B-55A7-482A-81D2-2B17636D75B5}" destId="{8FADDF94-C8E0-4E2F-B75E-7735E0FF29C9}" srcOrd="2" destOrd="0" presId="urn:microsoft.com/office/officeart/2005/8/layout/cycle2"/>
    <dgm:cxn modelId="{CDEF2C4A-E55A-4958-BE2B-231BEA885488}" type="presParOf" srcId="{23632D2B-55A7-482A-81D2-2B17636D75B5}" destId="{7C4581D4-4CC8-4DFA-8803-DE62A988C98D}" srcOrd="3" destOrd="0" presId="urn:microsoft.com/office/officeart/2005/8/layout/cycle2"/>
    <dgm:cxn modelId="{6ECB575D-8C87-42B9-90A6-9F3FF2F70172}" type="presParOf" srcId="{7C4581D4-4CC8-4DFA-8803-DE62A988C98D}" destId="{EBEA272F-DF96-43CA-B0E6-037BD28396B8}" srcOrd="0" destOrd="0" presId="urn:microsoft.com/office/officeart/2005/8/layout/cycle2"/>
    <dgm:cxn modelId="{2DF8806F-ED68-4135-B350-E6D3A843055A}" type="presParOf" srcId="{23632D2B-55A7-482A-81D2-2B17636D75B5}" destId="{D7A9F085-B6DC-422D-99C1-511BF81F4567}" srcOrd="4" destOrd="0" presId="urn:microsoft.com/office/officeart/2005/8/layout/cycle2"/>
    <dgm:cxn modelId="{9C69A96C-E2EA-401B-9BF1-1036DD290989}" type="presParOf" srcId="{23632D2B-55A7-482A-81D2-2B17636D75B5}" destId="{99923925-995B-4EBE-87C7-BDF9EFC3E91B}" srcOrd="5" destOrd="0" presId="urn:microsoft.com/office/officeart/2005/8/layout/cycle2"/>
    <dgm:cxn modelId="{41B31A68-CE28-4D62-A41E-93F37CE6C50A}" type="presParOf" srcId="{99923925-995B-4EBE-87C7-BDF9EFC3E91B}" destId="{D83E258A-76D3-4686-82AD-9DEE936A9CF2}" srcOrd="0" destOrd="0" presId="urn:microsoft.com/office/officeart/2005/8/layout/cycle2"/>
    <dgm:cxn modelId="{3B150FEA-4D30-406D-BB0E-D25ADBF52840}" type="presParOf" srcId="{23632D2B-55A7-482A-81D2-2B17636D75B5}" destId="{F10BF610-1DC7-4552-8266-5141643F4E47}" srcOrd="6" destOrd="0" presId="urn:microsoft.com/office/officeart/2005/8/layout/cycle2"/>
    <dgm:cxn modelId="{8D6631B1-0D2F-4E3A-A271-E608FF4FF2AE}" type="presParOf" srcId="{23632D2B-55A7-482A-81D2-2B17636D75B5}" destId="{1E846968-9F92-4E6E-A050-3CDBEF697FC4}" srcOrd="7" destOrd="0" presId="urn:microsoft.com/office/officeart/2005/8/layout/cycle2"/>
    <dgm:cxn modelId="{5D192211-0AFA-46F0-9978-77497F76F1C1}" type="presParOf" srcId="{1E846968-9F92-4E6E-A050-3CDBEF697FC4}" destId="{C42B965E-3AC6-46B7-8695-C763AAC0754C}" srcOrd="0" destOrd="0" presId="urn:microsoft.com/office/officeart/2005/8/layout/cycle2"/>
    <dgm:cxn modelId="{2265F751-4D0F-42DB-9830-74F1B959E8AE}" type="presParOf" srcId="{23632D2B-55A7-482A-81D2-2B17636D75B5}" destId="{057CC406-13AC-496C-990B-97A778ECE095}" srcOrd="8" destOrd="0" presId="urn:microsoft.com/office/officeart/2005/8/layout/cycle2"/>
    <dgm:cxn modelId="{41C88CC3-20F0-4823-8EC5-83BA7FF5D438}" type="presParOf" srcId="{23632D2B-55A7-482A-81D2-2B17636D75B5}" destId="{2AE4DE23-34C7-45B6-9538-586620318215}" srcOrd="9" destOrd="0" presId="urn:microsoft.com/office/officeart/2005/8/layout/cycle2"/>
    <dgm:cxn modelId="{E03208E0-56C0-4DD3-89DC-DE6FDDF43C0D}" type="presParOf" srcId="{2AE4DE23-34C7-45B6-9538-586620318215}" destId="{757D752B-9364-4CE0-95E4-61FC44570A7D}" srcOrd="0" destOrd="0" presId="urn:microsoft.com/office/officeart/2005/8/layout/cycle2"/>
    <dgm:cxn modelId="{FDD8E31F-3D0A-4B93-9369-60ED05698DEF}" type="presParOf" srcId="{23632D2B-55A7-482A-81D2-2B17636D75B5}" destId="{D1DF34E1-0FE1-4959-A645-1417E2901416}" srcOrd="10" destOrd="0" presId="urn:microsoft.com/office/officeart/2005/8/layout/cycle2"/>
    <dgm:cxn modelId="{6BD6E54E-83CB-4582-B808-43AB0742F47D}" type="presParOf" srcId="{23632D2B-55A7-482A-81D2-2B17636D75B5}" destId="{E8F746D2-F2FB-4CCC-9F5E-139BDE1C84BF}" srcOrd="11" destOrd="0" presId="urn:microsoft.com/office/officeart/2005/8/layout/cycle2"/>
    <dgm:cxn modelId="{BB3B8CD9-C4A8-4B27-8F1B-BAFE89520A16}" type="presParOf" srcId="{E8F746D2-F2FB-4CCC-9F5E-139BDE1C84BF}" destId="{172EE8AF-C17A-4CB0-AB5E-D7281254E2B6}"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993A49-E154-4FDA-AB1F-4B78C5A6BA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5D3F0E14-8476-4385-9427-FAC26328DADB}">
      <dgm:prSet custT="1"/>
      <dgm:spPr/>
      <dgm:t>
        <a:bodyPr/>
        <a:lstStyle/>
        <a:p>
          <a:pPr rtl="0"/>
          <a:r>
            <a:rPr lang="ru-RU" sz="2000" b="0" i="0" baseline="0" dirty="0" smtClean="0"/>
            <a:t>глава Бокситогорского муниципального района;</a:t>
          </a:r>
          <a:endParaRPr lang="ru-RU" sz="2000" b="0" i="0" baseline="0" dirty="0"/>
        </a:p>
      </dgm:t>
    </dgm:pt>
    <dgm:pt modelId="{739C0344-7527-4470-9F49-DFE7910BADCB}" type="parTrans" cxnId="{B97A3A93-3678-4298-95E4-AA030F69B2EA}">
      <dgm:prSet/>
      <dgm:spPr/>
      <dgm:t>
        <a:bodyPr/>
        <a:lstStyle/>
        <a:p>
          <a:endParaRPr lang="ru-RU"/>
        </a:p>
      </dgm:t>
    </dgm:pt>
    <dgm:pt modelId="{A55347AE-3DD6-47B2-91D3-1651DC4069DB}" type="sibTrans" cxnId="{B97A3A93-3678-4298-95E4-AA030F69B2EA}">
      <dgm:prSet/>
      <dgm:spPr/>
      <dgm:t>
        <a:bodyPr/>
        <a:lstStyle/>
        <a:p>
          <a:endParaRPr lang="ru-RU"/>
        </a:p>
      </dgm:t>
    </dgm:pt>
    <dgm:pt modelId="{6B72D12C-0DD5-43A2-9065-975748EF9B75}">
      <dgm:prSet custT="1"/>
      <dgm:spPr/>
      <dgm:t>
        <a:bodyPr/>
        <a:lstStyle/>
        <a:p>
          <a:pPr rtl="0"/>
          <a:r>
            <a:rPr lang="ru-RU" sz="2000" b="0" i="0" baseline="0" dirty="0" smtClean="0"/>
            <a:t>совет депутатов Бокситогорского муниципального района;</a:t>
          </a:r>
          <a:endParaRPr lang="ru-RU" sz="2000" b="0" i="0" baseline="0" dirty="0"/>
        </a:p>
      </dgm:t>
    </dgm:pt>
    <dgm:pt modelId="{4AEFCF18-2CF4-41B0-A96B-61870D939ECF}" type="parTrans" cxnId="{F1BA312E-8E51-4FD6-8DCF-068CEED4F4D6}">
      <dgm:prSet/>
      <dgm:spPr/>
      <dgm:t>
        <a:bodyPr/>
        <a:lstStyle/>
        <a:p>
          <a:endParaRPr lang="ru-RU"/>
        </a:p>
      </dgm:t>
    </dgm:pt>
    <dgm:pt modelId="{ACFCFDF8-BB3C-4D4D-8D9F-E84A540DC64F}" type="sibTrans" cxnId="{F1BA312E-8E51-4FD6-8DCF-068CEED4F4D6}">
      <dgm:prSet/>
      <dgm:spPr/>
      <dgm:t>
        <a:bodyPr/>
        <a:lstStyle/>
        <a:p>
          <a:endParaRPr lang="ru-RU"/>
        </a:p>
      </dgm:t>
    </dgm:pt>
    <dgm:pt modelId="{FFCEF1D7-C0D6-4F5B-8695-1146351B6DC5}">
      <dgm:prSet custT="1"/>
      <dgm:spPr/>
      <dgm:t>
        <a:bodyPr/>
        <a:lstStyle/>
        <a:p>
          <a:pPr rtl="0"/>
          <a:r>
            <a:rPr lang="ru-RU" sz="2000" b="0" i="0" baseline="0" dirty="0" smtClean="0"/>
            <a:t>администрация  Бокситогорского муниципального района;</a:t>
          </a:r>
          <a:endParaRPr lang="ru-RU" sz="2000" b="0" i="0" baseline="0" dirty="0"/>
        </a:p>
      </dgm:t>
    </dgm:pt>
    <dgm:pt modelId="{B0AB759B-01A9-41ED-AC29-31D72977EC2E}" type="parTrans" cxnId="{A6ABFD1B-4B83-475B-B0AA-42C73547742B}">
      <dgm:prSet/>
      <dgm:spPr/>
      <dgm:t>
        <a:bodyPr/>
        <a:lstStyle/>
        <a:p>
          <a:endParaRPr lang="ru-RU"/>
        </a:p>
      </dgm:t>
    </dgm:pt>
    <dgm:pt modelId="{CFED3DAE-35DF-4C58-B26E-C9624315EE83}" type="sibTrans" cxnId="{A6ABFD1B-4B83-475B-B0AA-42C73547742B}">
      <dgm:prSet/>
      <dgm:spPr/>
      <dgm:t>
        <a:bodyPr/>
        <a:lstStyle/>
        <a:p>
          <a:endParaRPr lang="ru-RU"/>
        </a:p>
      </dgm:t>
    </dgm:pt>
    <dgm:pt modelId="{70F54ED1-E5B7-4C7A-B308-ABD2EA1D360E}">
      <dgm:prSet custT="1"/>
      <dgm:spPr/>
      <dgm:t>
        <a:bodyPr/>
        <a:lstStyle/>
        <a:p>
          <a:pPr rtl="0"/>
          <a:r>
            <a:rPr lang="ru-RU" sz="2000" b="0" i="0" baseline="0" dirty="0" smtClean="0"/>
            <a:t>комитет финансов администрации Бокситогорского муниципального района;</a:t>
          </a:r>
          <a:endParaRPr lang="ru-RU" sz="2000" b="0" i="0" baseline="0" dirty="0"/>
        </a:p>
      </dgm:t>
    </dgm:pt>
    <dgm:pt modelId="{94EA8663-DCA5-4890-98D5-45090D8072A1}" type="parTrans" cxnId="{37009BD9-DDF0-42F0-8C26-D49C0B73DCEE}">
      <dgm:prSet/>
      <dgm:spPr/>
      <dgm:t>
        <a:bodyPr/>
        <a:lstStyle/>
        <a:p>
          <a:endParaRPr lang="ru-RU"/>
        </a:p>
      </dgm:t>
    </dgm:pt>
    <dgm:pt modelId="{BAB0458A-EA30-4873-B611-A8E3CD39D2FD}" type="sibTrans" cxnId="{37009BD9-DDF0-42F0-8C26-D49C0B73DCEE}">
      <dgm:prSet/>
      <dgm:spPr/>
      <dgm:t>
        <a:bodyPr/>
        <a:lstStyle/>
        <a:p>
          <a:endParaRPr lang="ru-RU"/>
        </a:p>
      </dgm:t>
    </dgm:pt>
    <dgm:pt modelId="{39CF44CB-B2D9-4BD8-B1A6-B8757B1383FB}">
      <dgm:prSet custT="1"/>
      <dgm:spPr/>
      <dgm:t>
        <a:bodyPr/>
        <a:lstStyle/>
        <a:p>
          <a:pPr rtl="0"/>
          <a:r>
            <a:rPr lang="ru-RU" sz="2000" b="0" i="0" baseline="0" dirty="0" smtClean="0"/>
            <a:t>органы муниципального финансового контроля Бокситогорского муниципального района;</a:t>
          </a:r>
          <a:endParaRPr lang="ru-RU" sz="2000" b="0" i="0" baseline="0" dirty="0"/>
        </a:p>
      </dgm:t>
    </dgm:pt>
    <dgm:pt modelId="{AEFAF176-ADD7-4990-A5AD-B4BD4A4ACF4A}" type="parTrans" cxnId="{5FA42688-DA94-49D7-B80A-09DD8676D7D7}">
      <dgm:prSet/>
      <dgm:spPr/>
      <dgm:t>
        <a:bodyPr/>
        <a:lstStyle/>
        <a:p>
          <a:endParaRPr lang="ru-RU"/>
        </a:p>
      </dgm:t>
    </dgm:pt>
    <dgm:pt modelId="{4FE04133-31F3-45B4-B423-4FABF2442B2B}" type="sibTrans" cxnId="{5FA42688-DA94-49D7-B80A-09DD8676D7D7}">
      <dgm:prSet/>
      <dgm:spPr/>
      <dgm:t>
        <a:bodyPr/>
        <a:lstStyle/>
        <a:p>
          <a:endParaRPr lang="ru-RU"/>
        </a:p>
      </dgm:t>
    </dgm:pt>
    <dgm:pt modelId="{000018FB-46E8-4225-A085-416C836113CD}">
      <dgm:prSet custT="1"/>
      <dgm:spPr/>
      <dgm:t>
        <a:bodyPr/>
        <a:lstStyle/>
        <a:p>
          <a:pPr rtl="0"/>
          <a:r>
            <a:rPr lang="ru-RU" sz="2000" b="0" i="0" baseline="0" dirty="0" smtClean="0"/>
            <a:t>главные распорядители (распорядители) бюджетных средств;</a:t>
          </a:r>
          <a:endParaRPr lang="ru-RU" sz="2000" b="0" i="0" baseline="0" dirty="0"/>
        </a:p>
      </dgm:t>
    </dgm:pt>
    <dgm:pt modelId="{5E2651AF-F661-43B6-9B0D-3FEE6DEB5526}" type="parTrans" cxnId="{15D75176-87DD-48CC-AB03-CAD3F013F445}">
      <dgm:prSet/>
      <dgm:spPr/>
      <dgm:t>
        <a:bodyPr/>
        <a:lstStyle/>
        <a:p>
          <a:endParaRPr lang="ru-RU"/>
        </a:p>
      </dgm:t>
    </dgm:pt>
    <dgm:pt modelId="{514873F1-5B9B-4787-9A07-509988826D48}" type="sibTrans" cxnId="{15D75176-87DD-48CC-AB03-CAD3F013F445}">
      <dgm:prSet/>
      <dgm:spPr/>
      <dgm:t>
        <a:bodyPr/>
        <a:lstStyle/>
        <a:p>
          <a:endParaRPr lang="ru-RU"/>
        </a:p>
      </dgm:t>
    </dgm:pt>
    <dgm:pt modelId="{2914C803-D996-4DEC-9FAC-858642EB7DB9}">
      <dgm:prSet custT="1"/>
      <dgm:spPr/>
      <dgm:t>
        <a:bodyPr/>
        <a:lstStyle/>
        <a:p>
          <a:pPr rtl="0"/>
          <a:r>
            <a:rPr lang="ru-RU" sz="2000" b="0" i="0" baseline="0" dirty="0" smtClean="0"/>
            <a:t>главные администраторы (администраторы) доходов бюджета;</a:t>
          </a:r>
          <a:endParaRPr lang="ru-RU" sz="2000" b="0" i="0" baseline="0" dirty="0"/>
        </a:p>
      </dgm:t>
    </dgm:pt>
    <dgm:pt modelId="{8DAC78A6-52ED-4451-B693-3D7D79DF6F64}" type="parTrans" cxnId="{3725F7C3-B306-45B6-A09B-9E9069D47E0C}">
      <dgm:prSet/>
      <dgm:spPr/>
      <dgm:t>
        <a:bodyPr/>
        <a:lstStyle/>
        <a:p>
          <a:endParaRPr lang="ru-RU"/>
        </a:p>
      </dgm:t>
    </dgm:pt>
    <dgm:pt modelId="{997CB2F9-BE9A-48DC-BE2F-C58818550D2E}" type="sibTrans" cxnId="{3725F7C3-B306-45B6-A09B-9E9069D47E0C}">
      <dgm:prSet/>
      <dgm:spPr/>
      <dgm:t>
        <a:bodyPr/>
        <a:lstStyle/>
        <a:p>
          <a:endParaRPr lang="ru-RU"/>
        </a:p>
      </dgm:t>
    </dgm:pt>
    <dgm:pt modelId="{281A62B2-66A5-4496-A0B2-52EA32D56A79}">
      <dgm:prSet custT="1"/>
      <dgm:spPr/>
      <dgm:t>
        <a:bodyPr/>
        <a:lstStyle/>
        <a:p>
          <a:pPr rtl="0"/>
          <a:r>
            <a:rPr lang="ru-RU" sz="2000" b="0" i="0" baseline="0" dirty="0" smtClean="0"/>
            <a:t>главные администраторы (администраторы) источников финансирования дефицита бюджета;</a:t>
          </a:r>
          <a:endParaRPr lang="ru-RU" sz="2000" b="0" i="0" baseline="0" dirty="0"/>
        </a:p>
      </dgm:t>
    </dgm:pt>
    <dgm:pt modelId="{A2C80A3F-A429-4B92-867E-C627E0482B93}" type="parTrans" cxnId="{9D19C099-E03C-4A7F-91E2-ABC4B1DC79F6}">
      <dgm:prSet/>
      <dgm:spPr/>
      <dgm:t>
        <a:bodyPr/>
        <a:lstStyle/>
        <a:p>
          <a:endParaRPr lang="ru-RU"/>
        </a:p>
      </dgm:t>
    </dgm:pt>
    <dgm:pt modelId="{12C417C1-D25E-48A1-9762-6B0513103ED1}" type="sibTrans" cxnId="{9D19C099-E03C-4A7F-91E2-ABC4B1DC79F6}">
      <dgm:prSet/>
      <dgm:spPr/>
      <dgm:t>
        <a:bodyPr/>
        <a:lstStyle/>
        <a:p>
          <a:endParaRPr lang="ru-RU"/>
        </a:p>
      </dgm:t>
    </dgm:pt>
    <dgm:pt modelId="{8264351B-10BF-4837-B144-3DA32ABC960D}">
      <dgm:prSet custT="1"/>
      <dgm:spPr/>
      <dgm:t>
        <a:bodyPr/>
        <a:lstStyle/>
        <a:p>
          <a:pPr rtl="0"/>
          <a:r>
            <a:rPr lang="ru-RU" sz="2000" b="0" i="0" baseline="0" dirty="0" smtClean="0"/>
            <a:t>получатели бюджетных средств;</a:t>
          </a:r>
          <a:endParaRPr lang="ru-RU" sz="2000" b="0" i="0" baseline="0" dirty="0"/>
        </a:p>
      </dgm:t>
    </dgm:pt>
    <dgm:pt modelId="{6DF29EAA-FD70-46D6-B487-D3293F3C0EDB}" type="parTrans" cxnId="{73459C64-0413-4693-91E0-134202D41DE6}">
      <dgm:prSet/>
      <dgm:spPr/>
      <dgm:t>
        <a:bodyPr/>
        <a:lstStyle/>
        <a:p>
          <a:endParaRPr lang="ru-RU"/>
        </a:p>
      </dgm:t>
    </dgm:pt>
    <dgm:pt modelId="{08E933E8-4279-4ECC-BF8E-FE42B8ECD093}" type="sibTrans" cxnId="{73459C64-0413-4693-91E0-134202D41DE6}">
      <dgm:prSet/>
      <dgm:spPr/>
      <dgm:t>
        <a:bodyPr/>
        <a:lstStyle/>
        <a:p>
          <a:endParaRPr lang="ru-RU"/>
        </a:p>
      </dgm:t>
    </dgm:pt>
    <dgm:pt modelId="{6CB9BD45-B18C-482A-837D-B812DAE7FE4F}" type="pres">
      <dgm:prSet presAssocID="{47993A49-E154-4FDA-AB1F-4B78C5A6BAEE}" presName="Name0" presStyleCnt="0">
        <dgm:presLayoutVars>
          <dgm:dir/>
          <dgm:animLvl val="lvl"/>
          <dgm:resizeHandles val="exact"/>
        </dgm:presLayoutVars>
      </dgm:prSet>
      <dgm:spPr/>
      <dgm:t>
        <a:bodyPr/>
        <a:lstStyle/>
        <a:p>
          <a:endParaRPr lang="ru-RU"/>
        </a:p>
      </dgm:t>
    </dgm:pt>
    <dgm:pt modelId="{06FC3A1E-F314-4BD3-B19B-C23411301755}" type="pres">
      <dgm:prSet presAssocID="{5D3F0E14-8476-4385-9427-FAC26328DADB}" presName="linNode" presStyleCnt="0"/>
      <dgm:spPr/>
    </dgm:pt>
    <dgm:pt modelId="{17B6DA87-C591-432F-91C0-3BE4F3DF4071}" type="pres">
      <dgm:prSet presAssocID="{5D3F0E14-8476-4385-9427-FAC26328DADB}" presName="parentText" presStyleLbl="node1" presStyleIdx="0" presStyleCnt="9" custScaleX="223704" custScaleY="94715">
        <dgm:presLayoutVars>
          <dgm:chMax val="1"/>
          <dgm:bulletEnabled val="1"/>
        </dgm:presLayoutVars>
      </dgm:prSet>
      <dgm:spPr/>
      <dgm:t>
        <a:bodyPr/>
        <a:lstStyle/>
        <a:p>
          <a:endParaRPr lang="ru-RU"/>
        </a:p>
      </dgm:t>
    </dgm:pt>
    <dgm:pt modelId="{36CF18EB-C42D-45C1-BA58-9C8C3EECA814}" type="pres">
      <dgm:prSet presAssocID="{A55347AE-3DD6-47B2-91D3-1651DC4069DB}" presName="sp" presStyleCnt="0"/>
      <dgm:spPr/>
    </dgm:pt>
    <dgm:pt modelId="{3A8CD273-98A0-4EC0-9F33-B38E546A4127}" type="pres">
      <dgm:prSet presAssocID="{6B72D12C-0DD5-43A2-9065-975748EF9B75}" presName="linNode" presStyleCnt="0"/>
      <dgm:spPr/>
    </dgm:pt>
    <dgm:pt modelId="{330504B3-108F-4DB9-92A2-E51CE2B3FC7C}" type="pres">
      <dgm:prSet presAssocID="{6B72D12C-0DD5-43A2-9065-975748EF9B75}" presName="parentText" presStyleLbl="node1" presStyleIdx="1" presStyleCnt="9" custScaleX="224358">
        <dgm:presLayoutVars>
          <dgm:chMax val="1"/>
          <dgm:bulletEnabled val="1"/>
        </dgm:presLayoutVars>
      </dgm:prSet>
      <dgm:spPr/>
      <dgm:t>
        <a:bodyPr/>
        <a:lstStyle/>
        <a:p>
          <a:endParaRPr lang="ru-RU"/>
        </a:p>
      </dgm:t>
    </dgm:pt>
    <dgm:pt modelId="{CABE2036-674D-4CE1-928F-52DBF0AD3528}" type="pres">
      <dgm:prSet presAssocID="{ACFCFDF8-BB3C-4D4D-8D9F-E84A540DC64F}" presName="sp" presStyleCnt="0"/>
      <dgm:spPr/>
    </dgm:pt>
    <dgm:pt modelId="{211643C6-790E-4F16-959B-089CBA751923}" type="pres">
      <dgm:prSet presAssocID="{FFCEF1D7-C0D6-4F5B-8695-1146351B6DC5}" presName="linNode" presStyleCnt="0"/>
      <dgm:spPr/>
    </dgm:pt>
    <dgm:pt modelId="{53D0EC01-2B0A-43D2-B864-A823197D000A}" type="pres">
      <dgm:prSet presAssocID="{FFCEF1D7-C0D6-4F5B-8695-1146351B6DC5}" presName="parentText" presStyleLbl="node1" presStyleIdx="2" presStyleCnt="9" custScaleX="224758" custScaleY="84271" custLinFactNeighborX="0" custLinFactNeighborY="-928">
        <dgm:presLayoutVars>
          <dgm:chMax val="1"/>
          <dgm:bulletEnabled val="1"/>
        </dgm:presLayoutVars>
      </dgm:prSet>
      <dgm:spPr/>
      <dgm:t>
        <a:bodyPr/>
        <a:lstStyle/>
        <a:p>
          <a:endParaRPr lang="ru-RU"/>
        </a:p>
      </dgm:t>
    </dgm:pt>
    <dgm:pt modelId="{049C1961-E55A-43B3-8B03-784795687733}" type="pres">
      <dgm:prSet presAssocID="{CFED3DAE-35DF-4C58-B26E-C9624315EE83}" presName="sp" presStyleCnt="0"/>
      <dgm:spPr/>
    </dgm:pt>
    <dgm:pt modelId="{1C123C14-7695-4E9D-BB0C-6167930A20A5}" type="pres">
      <dgm:prSet presAssocID="{70F54ED1-E5B7-4C7A-B308-ABD2EA1D360E}" presName="linNode" presStyleCnt="0"/>
      <dgm:spPr/>
    </dgm:pt>
    <dgm:pt modelId="{0A39906B-0C1F-4C75-A16F-5BF52AAF3D5F}" type="pres">
      <dgm:prSet presAssocID="{70F54ED1-E5B7-4C7A-B308-ABD2EA1D360E}" presName="parentText" presStyleLbl="node1" presStyleIdx="3" presStyleCnt="9" custScaleX="224687" custScaleY="91739">
        <dgm:presLayoutVars>
          <dgm:chMax val="1"/>
          <dgm:bulletEnabled val="1"/>
        </dgm:presLayoutVars>
      </dgm:prSet>
      <dgm:spPr/>
      <dgm:t>
        <a:bodyPr/>
        <a:lstStyle/>
        <a:p>
          <a:endParaRPr lang="ru-RU"/>
        </a:p>
      </dgm:t>
    </dgm:pt>
    <dgm:pt modelId="{619FE2FD-9EA6-4AA1-8C66-E09ECA852050}" type="pres">
      <dgm:prSet presAssocID="{BAB0458A-EA30-4873-B611-A8E3CD39D2FD}" presName="sp" presStyleCnt="0"/>
      <dgm:spPr/>
    </dgm:pt>
    <dgm:pt modelId="{C75AD567-F8FB-45F5-9FDC-01183603EC2A}" type="pres">
      <dgm:prSet presAssocID="{39CF44CB-B2D9-4BD8-B1A6-B8757B1383FB}" presName="linNode" presStyleCnt="0"/>
      <dgm:spPr/>
    </dgm:pt>
    <dgm:pt modelId="{FA46D594-745E-41AB-B9FE-20C6286D8336}" type="pres">
      <dgm:prSet presAssocID="{39CF44CB-B2D9-4BD8-B1A6-B8757B1383FB}" presName="parentText" presStyleLbl="node1" presStyleIdx="4" presStyleCnt="9" custScaleX="224959">
        <dgm:presLayoutVars>
          <dgm:chMax val="1"/>
          <dgm:bulletEnabled val="1"/>
        </dgm:presLayoutVars>
      </dgm:prSet>
      <dgm:spPr/>
      <dgm:t>
        <a:bodyPr/>
        <a:lstStyle/>
        <a:p>
          <a:endParaRPr lang="ru-RU"/>
        </a:p>
      </dgm:t>
    </dgm:pt>
    <dgm:pt modelId="{29780130-6F36-48CD-9221-D257477BAED8}" type="pres">
      <dgm:prSet presAssocID="{4FE04133-31F3-45B4-B423-4FABF2442B2B}" presName="sp" presStyleCnt="0"/>
      <dgm:spPr/>
    </dgm:pt>
    <dgm:pt modelId="{3573BC70-BB85-4C45-8061-630DB2C44E0D}" type="pres">
      <dgm:prSet presAssocID="{000018FB-46E8-4225-A085-416C836113CD}" presName="linNode" presStyleCnt="0"/>
      <dgm:spPr/>
    </dgm:pt>
    <dgm:pt modelId="{C90A9AE2-1B33-474A-969D-A30C4DD132F4}" type="pres">
      <dgm:prSet presAssocID="{000018FB-46E8-4225-A085-416C836113CD}" presName="parentText" presStyleLbl="node1" presStyleIdx="5" presStyleCnt="9" custScaleX="225288" custScaleY="98507">
        <dgm:presLayoutVars>
          <dgm:chMax val="1"/>
          <dgm:bulletEnabled val="1"/>
        </dgm:presLayoutVars>
      </dgm:prSet>
      <dgm:spPr/>
      <dgm:t>
        <a:bodyPr/>
        <a:lstStyle/>
        <a:p>
          <a:endParaRPr lang="ru-RU"/>
        </a:p>
      </dgm:t>
    </dgm:pt>
    <dgm:pt modelId="{FAA85BC8-EBAE-4BE2-8757-380BB5FCCFD4}" type="pres">
      <dgm:prSet presAssocID="{514873F1-5B9B-4787-9A07-509988826D48}" presName="sp" presStyleCnt="0"/>
      <dgm:spPr/>
    </dgm:pt>
    <dgm:pt modelId="{AD7CEF17-9D0F-4D24-ACC6-F837E9498780}" type="pres">
      <dgm:prSet presAssocID="{2914C803-D996-4DEC-9FAC-858642EB7DB9}" presName="linNode" presStyleCnt="0"/>
      <dgm:spPr/>
    </dgm:pt>
    <dgm:pt modelId="{7C74DC21-E656-4318-ABEA-80CFDDBB3781}" type="pres">
      <dgm:prSet presAssocID="{2914C803-D996-4DEC-9FAC-858642EB7DB9}" presName="parentText" presStyleLbl="node1" presStyleIdx="6" presStyleCnt="9" custScaleX="225288" custScaleY="96568">
        <dgm:presLayoutVars>
          <dgm:chMax val="1"/>
          <dgm:bulletEnabled val="1"/>
        </dgm:presLayoutVars>
      </dgm:prSet>
      <dgm:spPr/>
      <dgm:t>
        <a:bodyPr/>
        <a:lstStyle/>
        <a:p>
          <a:endParaRPr lang="ru-RU"/>
        </a:p>
      </dgm:t>
    </dgm:pt>
    <dgm:pt modelId="{024A373B-C1D0-42C9-9A21-98A6797C049D}" type="pres">
      <dgm:prSet presAssocID="{997CB2F9-BE9A-48DC-BE2F-C58818550D2E}" presName="sp" presStyleCnt="0"/>
      <dgm:spPr/>
    </dgm:pt>
    <dgm:pt modelId="{7B9CDB49-6E2E-43F8-BC25-6D09DE455BF5}" type="pres">
      <dgm:prSet presAssocID="{281A62B2-66A5-4496-A0B2-52EA32D56A79}" presName="linNode" presStyleCnt="0"/>
      <dgm:spPr/>
    </dgm:pt>
    <dgm:pt modelId="{5CCA0D6E-3C14-4D00-A7E1-17167A30AA00}" type="pres">
      <dgm:prSet presAssocID="{281A62B2-66A5-4496-A0B2-52EA32D56A79}" presName="parentText" presStyleLbl="node1" presStyleIdx="7" presStyleCnt="9" custScaleX="225288" custScaleY="119652">
        <dgm:presLayoutVars>
          <dgm:chMax val="1"/>
          <dgm:bulletEnabled val="1"/>
        </dgm:presLayoutVars>
      </dgm:prSet>
      <dgm:spPr/>
      <dgm:t>
        <a:bodyPr/>
        <a:lstStyle/>
        <a:p>
          <a:endParaRPr lang="ru-RU"/>
        </a:p>
      </dgm:t>
    </dgm:pt>
    <dgm:pt modelId="{7C40731E-29FF-415F-BF64-381E0EE69F26}" type="pres">
      <dgm:prSet presAssocID="{12C417C1-D25E-48A1-9762-6B0513103ED1}" presName="sp" presStyleCnt="0"/>
      <dgm:spPr/>
    </dgm:pt>
    <dgm:pt modelId="{9DF71944-693C-415F-A6EA-46FB9CD7BD7C}" type="pres">
      <dgm:prSet presAssocID="{8264351B-10BF-4837-B144-3DA32ABC960D}" presName="linNode" presStyleCnt="0"/>
      <dgm:spPr/>
    </dgm:pt>
    <dgm:pt modelId="{D24CF9AB-383B-4C21-9D05-109D1963E474}" type="pres">
      <dgm:prSet presAssocID="{8264351B-10BF-4837-B144-3DA32ABC960D}" presName="parentText" presStyleLbl="node1" presStyleIdx="8" presStyleCnt="9" custScaleX="225889" custScaleY="109895">
        <dgm:presLayoutVars>
          <dgm:chMax val="1"/>
          <dgm:bulletEnabled val="1"/>
        </dgm:presLayoutVars>
      </dgm:prSet>
      <dgm:spPr/>
      <dgm:t>
        <a:bodyPr/>
        <a:lstStyle/>
        <a:p>
          <a:endParaRPr lang="ru-RU"/>
        </a:p>
      </dgm:t>
    </dgm:pt>
  </dgm:ptLst>
  <dgm:cxnLst>
    <dgm:cxn modelId="{A6ABFD1B-4B83-475B-B0AA-42C73547742B}" srcId="{47993A49-E154-4FDA-AB1F-4B78C5A6BAEE}" destId="{FFCEF1D7-C0D6-4F5B-8695-1146351B6DC5}" srcOrd="2" destOrd="0" parTransId="{B0AB759B-01A9-41ED-AC29-31D72977EC2E}" sibTransId="{CFED3DAE-35DF-4C58-B26E-C9624315EE83}"/>
    <dgm:cxn modelId="{B97A3A93-3678-4298-95E4-AA030F69B2EA}" srcId="{47993A49-E154-4FDA-AB1F-4B78C5A6BAEE}" destId="{5D3F0E14-8476-4385-9427-FAC26328DADB}" srcOrd="0" destOrd="0" parTransId="{739C0344-7527-4470-9F49-DFE7910BADCB}" sibTransId="{A55347AE-3DD6-47B2-91D3-1651DC4069DB}"/>
    <dgm:cxn modelId="{4C755507-C759-4D63-8136-9EA558E2D123}" type="presOf" srcId="{6B72D12C-0DD5-43A2-9065-975748EF9B75}" destId="{330504B3-108F-4DB9-92A2-E51CE2B3FC7C}" srcOrd="0" destOrd="0" presId="urn:microsoft.com/office/officeart/2005/8/layout/vList5"/>
    <dgm:cxn modelId="{9D19C099-E03C-4A7F-91E2-ABC4B1DC79F6}" srcId="{47993A49-E154-4FDA-AB1F-4B78C5A6BAEE}" destId="{281A62B2-66A5-4496-A0B2-52EA32D56A79}" srcOrd="7" destOrd="0" parTransId="{A2C80A3F-A429-4B92-867E-C627E0482B93}" sibTransId="{12C417C1-D25E-48A1-9762-6B0513103ED1}"/>
    <dgm:cxn modelId="{F1BA312E-8E51-4FD6-8DCF-068CEED4F4D6}" srcId="{47993A49-E154-4FDA-AB1F-4B78C5A6BAEE}" destId="{6B72D12C-0DD5-43A2-9065-975748EF9B75}" srcOrd="1" destOrd="0" parTransId="{4AEFCF18-2CF4-41B0-A96B-61870D939ECF}" sibTransId="{ACFCFDF8-BB3C-4D4D-8D9F-E84A540DC64F}"/>
    <dgm:cxn modelId="{5FA42688-DA94-49D7-B80A-09DD8676D7D7}" srcId="{47993A49-E154-4FDA-AB1F-4B78C5A6BAEE}" destId="{39CF44CB-B2D9-4BD8-B1A6-B8757B1383FB}" srcOrd="4" destOrd="0" parTransId="{AEFAF176-ADD7-4990-A5AD-B4BD4A4ACF4A}" sibTransId="{4FE04133-31F3-45B4-B423-4FABF2442B2B}"/>
    <dgm:cxn modelId="{66D78847-CA4B-408D-891C-6FE86EC713D0}" type="presOf" srcId="{000018FB-46E8-4225-A085-416C836113CD}" destId="{C90A9AE2-1B33-474A-969D-A30C4DD132F4}" srcOrd="0" destOrd="0" presId="urn:microsoft.com/office/officeart/2005/8/layout/vList5"/>
    <dgm:cxn modelId="{49425CD1-6684-4D46-AD25-F6E375B6D6CA}" type="presOf" srcId="{70F54ED1-E5B7-4C7A-B308-ABD2EA1D360E}" destId="{0A39906B-0C1F-4C75-A16F-5BF52AAF3D5F}" srcOrd="0" destOrd="0" presId="urn:microsoft.com/office/officeart/2005/8/layout/vList5"/>
    <dgm:cxn modelId="{4899D6AE-B2A1-487F-945C-8E09ED35B475}" type="presOf" srcId="{281A62B2-66A5-4496-A0B2-52EA32D56A79}" destId="{5CCA0D6E-3C14-4D00-A7E1-17167A30AA00}" srcOrd="0" destOrd="0" presId="urn:microsoft.com/office/officeart/2005/8/layout/vList5"/>
    <dgm:cxn modelId="{B43ED3E3-B635-4B62-B464-BFBC82AEB607}" type="presOf" srcId="{2914C803-D996-4DEC-9FAC-858642EB7DB9}" destId="{7C74DC21-E656-4318-ABEA-80CFDDBB3781}" srcOrd="0" destOrd="0" presId="urn:microsoft.com/office/officeart/2005/8/layout/vList5"/>
    <dgm:cxn modelId="{3725F7C3-B306-45B6-A09B-9E9069D47E0C}" srcId="{47993A49-E154-4FDA-AB1F-4B78C5A6BAEE}" destId="{2914C803-D996-4DEC-9FAC-858642EB7DB9}" srcOrd="6" destOrd="0" parTransId="{8DAC78A6-52ED-4451-B693-3D7D79DF6F64}" sibTransId="{997CB2F9-BE9A-48DC-BE2F-C58818550D2E}"/>
    <dgm:cxn modelId="{15D75176-87DD-48CC-AB03-CAD3F013F445}" srcId="{47993A49-E154-4FDA-AB1F-4B78C5A6BAEE}" destId="{000018FB-46E8-4225-A085-416C836113CD}" srcOrd="5" destOrd="0" parTransId="{5E2651AF-F661-43B6-9B0D-3FEE6DEB5526}" sibTransId="{514873F1-5B9B-4787-9A07-509988826D48}"/>
    <dgm:cxn modelId="{9E29E3AE-6368-48D2-BD15-E3DA98DBB291}" type="presOf" srcId="{FFCEF1D7-C0D6-4F5B-8695-1146351B6DC5}" destId="{53D0EC01-2B0A-43D2-B864-A823197D000A}" srcOrd="0" destOrd="0" presId="urn:microsoft.com/office/officeart/2005/8/layout/vList5"/>
    <dgm:cxn modelId="{73459C64-0413-4693-91E0-134202D41DE6}" srcId="{47993A49-E154-4FDA-AB1F-4B78C5A6BAEE}" destId="{8264351B-10BF-4837-B144-3DA32ABC960D}" srcOrd="8" destOrd="0" parTransId="{6DF29EAA-FD70-46D6-B487-D3293F3C0EDB}" sibTransId="{08E933E8-4279-4ECC-BF8E-FE42B8ECD093}"/>
    <dgm:cxn modelId="{12B8100D-5454-4F9D-850B-665374685E8C}" type="presOf" srcId="{39CF44CB-B2D9-4BD8-B1A6-B8757B1383FB}" destId="{FA46D594-745E-41AB-B9FE-20C6286D8336}" srcOrd="0" destOrd="0" presId="urn:microsoft.com/office/officeart/2005/8/layout/vList5"/>
    <dgm:cxn modelId="{37009BD9-DDF0-42F0-8C26-D49C0B73DCEE}" srcId="{47993A49-E154-4FDA-AB1F-4B78C5A6BAEE}" destId="{70F54ED1-E5B7-4C7A-B308-ABD2EA1D360E}" srcOrd="3" destOrd="0" parTransId="{94EA8663-DCA5-4890-98D5-45090D8072A1}" sibTransId="{BAB0458A-EA30-4873-B611-A8E3CD39D2FD}"/>
    <dgm:cxn modelId="{D31795FA-F17B-4229-BF74-A0F0E2F7D4F3}" type="presOf" srcId="{47993A49-E154-4FDA-AB1F-4B78C5A6BAEE}" destId="{6CB9BD45-B18C-482A-837D-B812DAE7FE4F}" srcOrd="0" destOrd="0" presId="urn:microsoft.com/office/officeart/2005/8/layout/vList5"/>
    <dgm:cxn modelId="{D6FFE0F7-54FF-4C90-92A9-D413D27C9349}" type="presOf" srcId="{5D3F0E14-8476-4385-9427-FAC26328DADB}" destId="{17B6DA87-C591-432F-91C0-3BE4F3DF4071}" srcOrd="0" destOrd="0" presId="urn:microsoft.com/office/officeart/2005/8/layout/vList5"/>
    <dgm:cxn modelId="{084098A4-E3AA-49AB-98E3-DDBB87B3E4A0}" type="presOf" srcId="{8264351B-10BF-4837-B144-3DA32ABC960D}" destId="{D24CF9AB-383B-4C21-9D05-109D1963E474}" srcOrd="0" destOrd="0" presId="urn:microsoft.com/office/officeart/2005/8/layout/vList5"/>
    <dgm:cxn modelId="{90815279-BB89-41B7-83E8-A818BDEF1CB1}" type="presParOf" srcId="{6CB9BD45-B18C-482A-837D-B812DAE7FE4F}" destId="{06FC3A1E-F314-4BD3-B19B-C23411301755}" srcOrd="0" destOrd="0" presId="urn:microsoft.com/office/officeart/2005/8/layout/vList5"/>
    <dgm:cxn modelId="{0401C210-D7AB-4234-B0A7-8E41DCB36107}" type="presParOf" srcId="{06FC3A1E-F314-4BD3-B19B-C23411301755}" destId="{17B6DA87-C591-432F-91C0-3BE4F3DF4071}" srcOrd="0" destOrd="0" presId="urn:microsoft.com/office/officeart/2005/8/layout/vList5"/>
    <dgm:cxn modelId="{7030C799-36DA-46D7-A30F-F355E3D4C2F0}" type="presParOf" srcId="{6CB9BD45-B18C-482A-837D-B812DAE7FE4F}" destId="{36CF18EB-C42D-45C1-BA58-9C8C3EECA814}" srcOrd="1" destOrd="0" presId="urn:microsoft.com/office/officeart/2005/8/layout/vList5"/>
    <dgm:cxn modelId="{C8F3BE5B-6E2C-4F77-9474-BB2E7B45A2D6}" type="presParOf" srcId="{6CB9BD45-B18C-482A-837D-B812DAE7FE4F}" destId="{3A8CD273-98A0-4EC0-9F33-B38E546A4127}" srcOrd="2" destOrd="0" presId="urn:microsoft.com/office/officeart/2005/8/layout/vList5"/>
    <dgm:cxn modelId="{3E675755-907F-4B63-B7B4-757F5129F4EB}" type="presParOf" srcId="{3A8CD273-98A0-4EC0-9F33-B38E546A4127}" destId="{330504B3-108F-4DB9-92A2-E51CE2B3FC7C}" srcOrd="0" destOrd="0" presId="urn:microsoft.com/office/officeart/2005/8/layout/vList5"/>
    <dgm:cxn modelId="{4F6E0312-72CD-4952-BF2E-4BEC3C8DF025}" type="presParOf" srcId="{6CB9BD45-B18C-482A-837D-B812DAE7FE4F}" destId="{CABE2036-674D-4CE1-928F-52DBF0AD3528}" srcOrd="3" destOrd="0" presId="urn:microsoft.com/office/officeart/2005/8/layout/vList5"/>
    <dgm:cxn modelId="{FBE58D7A-D7BA-4888-BBB0-5B07EC16B778}" type="presParOf" srcId="{6CB9BD45-B18C-482A-837D-B812DAE7FE4F}" destId="{211643C6-790E-4F16-959B-089CBA751923}" srcOrd="4" destOrd="0" presId="urn:microsoft.com/office/officeart/2005/8/layout/vList5"/>
    <dgm:cxn modelId="{CC1EDD8F-4908-4D55-AF77-E3E166A36F73}" type="presParOf" srcId="{211643C6-790E-4F16-959B-089CBA751923}" destId="{53D0EC01-2B0A-43D2-B864-A823197D000A}" srcOrd="0" destOrd="0" presId="urn:microsoft.com/office/officeart/2005/8/layout/vList5"/>
    <dgm:cxn modelId="{AD324A31-1CF5-4EBB-8024-EA666DA899D4}" type="presParOf" srcId="{6CB9BD45-B18C-482A-837D-B812DAE7FE4F}" destId="{049C1961-E55A-43B3-8B03-784795687733}" srcOrd="5" destOrd="0" presId="urn:microsoft.com/office/officeart/2005/8/layout/vList5"/>
    <dgm:cxn modelId="{D8371FBE-0D99-4967-8E4C-9B89BC053B9C}" type="presParOf" srcId="{6CB9BD45-B18C-482A-837D-B812DAE7FE4F}" destId="{1C123C14-7695-4E9D-BB0C-6167930A20A5}" srcOrd="6" destOrd="0" presId="urn:microsoft.com/office/officeart/2005/8/layout/vList5"/>
    <dgm:cxn modelId="{1854C099-BC56-49A1-800F-6DCF76F98994}" type="presParOf" srcId="{1C123C14-7695-4E9D-BB0C-6167930A20A5}" destId="{0A39906B-0C1F-4C75-A16F-5BF52AAF3D5F}" srcOrd="0" destOrd="0" presId="urn:microsoft.com/office/officeart/2005/8/layout/vList5"/>
    <dgm:cxn modelId="{39EC8276-FE02-4DB2-8E2C-AD82CE9ADAAC}" type="presParOf" srcId="{6CB9BD45-B18C-482A-837D-B812DAE7FE4F}" destId="{619FE2FD-9EA6-4AA1-8C66-E09ECA852050}" srcOrd="7" destOrd="0" presId="urn:microsoft.com/office/officeart/2005/8/layout/vList5"/>
    <dgm:cxn modelId="{565F5B94-5010-4C61-AD6B-DCEA79BD127C}" type="presParOf" srcId="{6CB9BD45-B18C-482A-837D-B812DAE7FE4F}" destId="{C75AD567-F8FB-45F5-9FDC-01183603EC2A}" srcOrd="8" destOrd="0" presId="urn:microsoft.com/office/officeart/2005/8/layout/vList5"/>
    <dgm:cxn modelId="{52C0896C-C345-49CE-A6AA-DA0DD9F9C991}" type="presParOf" srcId="{C75AD567-F8FB-45F5-9FDC-01183603EC2A}" destId="{FA46D594-745E-41AB-B9FE-20C6286D8336}" srcOrd="0" destOrd="0" presId="urn:microsoft.com/office/officeart/2005/8/layout/vList5"/>
    <dgm:cxn modelId="{C9472B69-299B-4683-AEED-C02FC6FCD754}" type="presParOf" srcId="{6CB9BD45-B18C-482A-837D-B812DAE7FE4F}" destId="{29780130-6F36-48CD-9221-D257477BAED8}" srcOrd="9" destOrd="0" presId="urn:microsoft.com/office/officeart/2005/8/layout/vList5"/>
    <dgm:cxn modelId="{B8A88015-AC18-4C74-8BCE-C8E22D26D94F}" type="presParOf" srcId="{6CB9BD45-B18C-482A-837D-B812DAE7FE4F}" destId="{3573BC70-BB85-4C45-8061-630DB2C44E0D}" srcOrd="10" destOrd="0" presId="urn:microsoft.com/office/officeart/2005/8/layout/vList5"/>
    <dgm:cxn modelId="{9BC228F6-923E-4630-9C91-F8041AD57CE9}" type="presParOf" srcId="{3573BC70-BB85-4C45-8061-630DB2C44E0D}" destId="{C90A9AE2-1B33-474A-969D-A30C4DD132F4}" srcOrd="0" destOrd="0" presId="urn:microsoft.com/office/officeart/2005/8/layout/vList5"/>
    <dgm:cxn modelId="{596E2055-73A6-41D4-8873-9566959EB71C}" type="presParOf" srcId="{6CB9BD45-B18C-482A-837D-B812DAE7FE4F}" destId="{FAA85BC8-EBAE-4BE2-8757-380BB5FCCFD4}" srcOrd="11" destOrd="0" presId="urn:microsoft.com/office/officeart/2005/8/layout/vList5"/>
    <dgm:cxn modelId="{A086A1EB-A541-4CAD-9B4D-320D8D42F8CA}" type="presParOf" srcId="{6CB9BD45-B18C-482A-837D-B812DAE7FE4F}" destId="{AD7CEF17-9D0F-4D24-ACC6-F837E9498780}" srcOrd="12" destOrd="0" presId="urn:microsoft.com/office/officeart/2005/8/layout/vList5"/>
    <dgm:cxn modelId="{5F65D663-3083-4177-B18F-0EA3F574B53F}" type="presParOf" srcId="{AD7CEF17-9D0F-4D24-ACC6-F837E9498780}" destId="{7C74DC21-E656-4318-ABEA-80CFDDBB3781}" srcOrd="0" destOrd="0" presId="urn:microsoft.com/office/officeart/2005/8/layout/vList5"/>
    <dgm:cxn modelId="{67030C9C-2453-49F2-8690-199D8D53677E}" type="presParOf" srcId="{6CB9BD45-B18C-482A-837D-B812DAE7FE4F}" destId="{024A373B-C1D0-42C9-9A21-98A6797C049D}" srcOrd="13" destOrd="0" presId="urn:microsoft.com/office/officeart/2005/8/layout/vList5"/>
    <dgm:cxn modelId="{9F05FD57-7151-4B1B-A965-7A89FF193A10}" type="presParOf" srcId="{6CB9BD45-B18C-482A-837D-B812DAE7FE4F}" destId="{7B9CDB49-6E2E-43F8-BC25-6D09DE455BF5}" srcOrd="14" destOrd="0" presId="urn:microsoft.com/office/officeart/2005/8/layout/vList5"/>
    <dgm:cxn modelId="{61697EFD-5A57-4897-BB64-12BA88ABB9EC}" type="presParOf" srcId="{7B9CDB49-6E2E-43F8-BC25-6D09DE455BF5}" destId="{5CCA0D6E-3C14-4D00-A7E1-17167A30AA00}" srcOrd="0" destOrd="0" presId="urn:microsoft.com/office/officeart/2005/8/layout/vList5"/>
    <dgm:cxn modelId="{E9A7CE9F-2B54-4D95-810B-1D741F3B59B3}" type="presParOf" srcId="{6CB9BD45-B18C-482A-837D-B812DAE7FE4F}" destId="{7C40731E-29FF-415F-BF64-381E0EE69F26}" srcOrd="15" destOrd="0" presId="urn:microsoft.com/office/officeart/2005/8/layout/vList5"/>
    <dgm:cxn modelId="{BE838B7B-E159-4DDF-B427-39AFA0E5CCC1}" type="presParOf" srcId="{6CB9BD45-B18C-482A-837D-B812DAE7FE4F}" destId="{9DF71944-693C-415F-A6EA-46FB9CD7BD7C}" srcOrd="16" destOrd="0" presId="urn:microsoft.com/office/officeart/2005/8/layout/vList5"/>
    <dgm:cxn modelId="{2E409656-39E2-4E11-AFA6-83F876644CD7}" type="presParOf" srcId="{9DF71944-693C-415F-A6EA-46FB9CD7BD7C}" destId="{D24CF9AB-383B-4C21-9D05-109D1963E474}"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84290E-AF0E-4AB4-AD8D-C9F22D4F1AB4}"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DAB06A22-9422-43EB-BCA3-2ED64A18B356}">
      <dgm:prSet phldrT="[Текст]" custT="1"/>
      <dgm:spPr>
        <a:xfrm>
          <a:off x="11777" y="0"/>
          <a:ext cx="2780623" cy="1113336"/>
        </a:xfrm>
      </dgm:spPr>
      <dgm:t>
        <a:bodyPr/>
        <a:lstStyle/>
        <a:p>
          <a:r>
            <a:rPr lang="ru-RU" sz="2800" smtClean="0">
              <a:latin typeface="Calibri"/>
              <a:ea typeface="+mn-ea"/>
              <a:cs typeface="+mn-cs"/>
            </a:rPr>
            <a:t>Налоговые доходы</a:t>
          </a:r>
          <a:endParaRPr lang="ru-RU" sz="2800" dirty="0">
            <a:latin typeface="Calibri"/>
            <a:ea typeface="+mn-ea"/>
            <a:cs typeface="+mn-cs"/>
          </a:endParaRPr>
        </a:p>
      </dgm:t>
    </dgm:pt>
    <dgm:pt modelId="{26F4BF50-F842-4A2D-9C0E-E3D49143EB5B}" type="parTrans" cxnId="{E11C2A54-071F-4384-8F45-D29DD7F3F2C3}">
      <dgm:prSet/>
      <dgm:spPr/>
      <dgm:t>
        <a:bodyPr/>
        <a:lstStyle/>
        <a:p>
          <a:endParaRPr lang="ru-RU"/>
        </a:p>
      </dgm:t>
    </dgm:pt>
    <dgm:pt modelId="{A42B9A55-5B79-4096-82A4-5546681C29AC}" type="sibTrans" cxnId="{E11C2A54-071F-4384-8F45-D29DD7F3F2C3}">
      <dgm:prSet/>
      <dgm:spPr/>
      <dgm:t>
        <a:bodyPr/>
        <a:lstStyle/>
        <a:p>
          <a:endParaRPr lang="ru-RU"/>
        </a:p>
      </dgm:t>
    </dgm:pt>
    <dgm:pt modelId="{256FDB2B-10AA-4041-A5E5-0498549EF486}">
      <dgm:prSet phldrT="[Текст]"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Поступления от уплаты налогов, установленных Налоговым кодексом РФ:</a:t>
          </a:r>
          <a:endParaRPr lang="ru-RU" sz="1600" b="1" dirty="0">
            <a:latin typeface="Calibri"/>
            <a:ea typeface="+mn-ea"/>
            <a:cs typeface="+mn-cs"/>
          </a:endParaRPr>
        </a:p>
      </dgm:t>
    </dgm:pt>
    <dgm:pt modelId="{F142A33A-14AE-4E04-802D-0DB5B7CD4AF9}" type="parTrans" cxnId="{58EA1F5C-32FD-4213-A395-8318672A4B15}">
      <dgm:prSet/>
      <dgm:spPr/>
      <dgm:t>
        <a:bodyPr/>
        <a:lstStyle/>
        <a:p>
          <a:endParaRPr lang="ru-RU"/>
        </a:p>
      </dgm:t>
    </dgm:pt>
    <dgm:pt modelId="{415770A8-7E31-41F4-8F34-17206315AEB6}" type="sibTrans" cxnId="{58EA1F5C-32FD-4213-A395-8318672A4B15}">
      <dgm:prSet/>
      <dgm:spPr/>
      <dgm:t>
        <a:bodyPr/>
        <a:lstStyle/>
        <a:p>
          <a:endParaRPr lang="ru-RU"/>
        </a:p>
      </dgm:t>
    </dgm:pt>
    <dgm:pt modelId="{8657BE62-870E-4F96-9B06-A19C1C4B458D}">
      <dgm:prSet phldrT="[Текст]" custT="1"/>
      <dgm:spPr>
        <a:xfrm>
          <a:off x="3203849" y="0"/>
          <a:ext cx="2780623" cy="1113336"/>
        </a:xfrm>
      </dgm:spPr>
      <dgm:t>
        <a:bodyPr/>
        <a:lstStyle/>
        <a:p>
          <a:r>
            <a:rPr lang="ru-RU" sz="2800" smtClean="0">
              <a:latin typeface="Calibri"/>
              <a:ea typeface="+mn-ea"/>
              <a:cs typeface="+mn-cs"/>
            </a:rPr>
            <a:t>Неналоговые доходы</a:t>
          </a:r>
          <a:endParaRPr lang="ru-RU" sz="2800" dirty="0">
            <a:latin typeface="Calibri"/>
            <a:ea typeface="+mn-ea"/>
            <a:cs typeface="+mn-cs"/>
          </a:endParaRPr>
        </a:p>
      </dgm:t>
    </dgm:pt>
    <dgm:pt modelId="{43202BDA-1117-46C6-BC82-9A87BC4CF1F5}" type="parTrans" cxnId="{DF07721A-618D-44E9-8470-FA04376368B9}">
      <dgm:prSet/>
      <dgm:spPr/>
      <dgm:t>
        <a:bodyPr/>
        <a:lstStyle/>
        <a:p>
          <a:endParaRPr lang="ru-RU"/>
        </a:p>
      </dgm:t>
    </dgm:pt>
    <dgm:pt modelId="{C3CC5A77-4E96-4775-AB99-2C2598ECFD0F}" type="sibTrans" cxnId="{DF07721A-618D-44E9-8470-FA04376368B9}">
      <dgm:prSet/>
      <dgm:spPr/>
      <dgm:t>
        <a:bodyPr/>
        <a:lstStyle/>
        <a:p>
          <a:endParaRPr lang="ru-RU"/>
        </a:p>
      </dgm:t>
    </dgm:pt>
    <dgm:pt modelId="{1D28E7CF-5DA2-4B4A-98B3-029092CF4BA3}">
      <dgm:prSet phldrT="[Текст]" custT="1"/>
      <dgm:spPr>
        <a:xfrm>
          <a:off x="3347858" y="714357"/>
          <a:ext cx="2780623" cy="3606099"/>
        </a:xfrm>
      </dgm:spPr>
      <dgm:t>
        <a:bodyPr/>
        <a:lstStyle/>
        <a:p>
          <a:r>
            <a:rPr lang="ru-RU" sz="1400" b="1" dirty="0" smtClean="0">
              <a:latin typeface="Times New Roman" pitchFamily="18" charset="0"/>
              <a:ea typeface="+mn-ea"/>
              <a:cs typeface="Times New Roman" pitchFamily="18" charset="0"/>
            </a:rPr>
            <a:t>Поступления доходов от использования государственного (муниципального) имущества, от платных услуг, оказываемых бюджетными учреждениями, штрафных санкций за нарушение законодательства, иных неналоговых платежей;</a:t>
          </a:r>
          <a:endParaRPr lang="ru-RU" sz="1400" b="1" dirty="0">
            <a:latin typeface="Times New Roman" pitchFamily="18" charset="0"/>
            <a:ea typeface="+mn-ea"/>
            <a:cs typeface="Times New Roman" pitchFamily="18" charset="0"/>
          </a:endParaRPr>
        </a:p>
      </dgm:t>
    </dgm:pt>
    <dgm:pt modelId="{A14CFA87-00A7-4420-84FE-9388EB10FC2D}" type="parTrans" cxnId="{6EF5EDB3-6FCC-467A-B420-3859CAB26A4D}">
      <dgm:prSet/>
      <dgm:spPr/>
      <dgm:t>
        <a:bodyPr/>
        <a:lstStyle/>
        <a:p>
          <a:endParaRPr lang="ru-RU"/>
        </a:p>
      </dgm:t>
    </dgm:pt>
    <dgm:pt modelId="{44DFB365-D3AB-42FB-AE1C-B0BB97F96D57}" type="sibTrans" cxnId="{6EF5EDB3-6FCC-467A-B420-3859CAB26A4D}">
      <dgm:prSet/>
      <dgm:spPr/>
      <dgm:t>
        <a:bodyPr/>
        <a:lstStyle/>
        <a:p>
          <a:endParaRPr lang="ru-RU"/>
        </a:p>
      </dgm:t>
    </dgm:pt>
    <dgm:pt modelId="{9BB6A718-B96A-46E4-8FC7-BF2D19EBAED9}">
      <dgm:prSet phldrT="[Текст]" custT="1"/>
      <dgm:spPr>
        <a:xfrm>
          <a:off x="6351599" y="0"/>
          <a:ext cx="2780623" cy="1113336"/>
        </a:xfrm>
      </dgm:spPr>
      <dgm:t>
        <a:bodyPr/>
        <a:lstStyle/>
        <a:p>
          <a:r>
            <a:rPr lang="ru-RU" sz="2800" dirty="0" smtClean="0">
              <a:latin typeface="Calibri"/>
              <a:ea typeface="+mn-ea"/>
              <a:cs typeface="+mn-cs"/>
            </a:rPr>
            <a:t>Безвозмездные поступления</a:t>
          </a:r>
          <a:endParaRPr lang="ru-RU" sz="2800" dirty="0">
            <a:latin typeface="Calibri"/>
            <a:ea typeface="+mn-ea"/>
            <a:cs typeface="+mn-cs"/>
          </a:endParaRPr>
        </a:p>
      </dgm:t>
    </dgm:pt>
    <dgm:pt modelId="{2C8B5DC5-E2A1-4C4C-B241-E2765F57F14A}" type="parTrans" cxnId="{E065585F-750A-48D5-8D63-C5A83913685F}">
      <dgm:prSet/>
      <dgm:spPr/>
      <dgm:t>
        <a:bodyPr/>
        <a:lstStyle/>
        <a:p>
          <a:endParaRPr lang="ru-RU"/>
        </a:p>
      </dgm:t>
    </dgm:pt>
    <dgm:pt modelId="{F78DC7B6-60E6-45C2-8950-583E7F5C5CD2}" type="sibTrans" cxnId="{E065585F-750A-48D5-8D63-C5A83913685F}">
      <dgm:prSet/>
      <dgm:spPr/>
      <dgm:t>
        <a:bodyPr/>
        <a:lstStyle/>
        <a:p>
          <a:endParaRPr lang="ru-RU"/>
        </a:p>
      </dgm:t>
    </dgm:pt>
    <dgm:pt modelId="{AACF09CF-5B30-48E2-8E0C-0E1CCD80FFC1}">
      <dgm:prSet phldrT="[Текст]" custT="1"/>
      <dgm:spPr>
        <a:xfrm>
          <a:off x="6156176" y="1113336"/>
          <a:ext cx="2780623" cy="3606099"/>
        </a:xfrm>
      </dgm:spPr>
      <dgm:t>
        <a:bodyPr/>
        <a:lstStyle/>
        <a:p>
          <a:r>
            <a:rPr lang="ru-RU" sz="1400" b="1" dirty="0" smtClean="0">
              <a:latin typeface="Times New Roman" pitchFamily="18" charset="0"/>
              <a:ea typeface="+mn-ea"/>
              <a:cs typeface="Times New Roman" pitchFamily="18" charset="0"/>
            </a:rPr>
            <a:t>Поступления доходов в виде финансовой помощи, полученной от других уровней бюджетной системы РФ (межбюджетные трансферты), безвозмездные поступления от организаций и граждан</a:t>
          </a:r>
          <a:endParaRPr lang="ru-RU" sz="1400" b="1" dirty="0">
            <a:latin typeface="Times New Roman" pitchFamily="18" charset="0"/>
            <a:ea typeface="+mn-ea"/>
            <a:cs typeface="Times New Roman" pitchFamily="18" charset="0"/>
          </a:endParaRPr>
        </a:p>
      </dgm:t>
    </dgm:pt>
    <dgm:pt modelId="{D58757EB-1CBE-4B2C-BF10-7B82E26D1901}" type="parTrans" cxnId="{664CAD15-1E43-4A1B-BA6F-4CBA3E1B38AF}">
      <dgm:prSet/>
      <dgm:spPr/>
      <dgm:t>
        <a:bodyPr/>
        <a:lstStyle/>
        <a:p>
          <a:endParaRPr lang="ru-RU"/>
        </a:p>
      </dgm:t>
    </dgm:pt>
    <dgm:pt modelId="{D7CEDB40-7C51-4808-B492-5251553D9CA7}" type="sibTrans" cxnId="{664CAD15-1E43-4A1B-BA6F-4CBA3E1B38AF}">
      <dgm:prSet/>
      <dgm:spPr/>
      <dgm:t>
        <a:bodyPr/>
        <a:lstStyle/>
        <a:p>
          <a:endParaRPr lang="ru-RU"/>
        </a:p>
      </dgm:t>
    </dgm:pt>
    <dgm:pt modelId="{D26FF304-FD7B-45D8-83AA-8D1A8C82A0E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Акцизы на нефтепродукты – по нормативу ; </a:t>
          </a:r>
        </a:p>
      </dgm:t>
    </dgm:pt>
    <dgm:pt modelId="{2A545137-C808-4621-BABD-F9F08D470109}" type="parTrans" cxnId="{11B479B9-C7B6-4A0E-B164-B54D2DF025CE}">
      <dgm:prSet/>
      <dgm:spPr/>
      <dgm:t>
        <a:bodyPr/>
        <a:lstStyle/>
        <a:p>
          <a:endParaRPr lang="ru-RU"/>
        </a:p>
      </dgm:t>
    </dgm:pt>
    <dgm:pt modelId="{25025337-918A-49AA-A764-E57FE38359CA}" type="sibTrans" cxnId="{11B479B9-C7B6-4A0E-B164-B54D2DF025CE}">
      <dgm:prSet/>
      <dgm:spPr/>
      <dgm:t>
        <a:bodyPr/>
        <a:lstStyle/>
        <a:p>
          <a:endParaRPr lang="ru-RU"/>
        </a:p>
      </dgm:t>
    </dgm:pt>
    <dgm:pt modelId="{8ABED5CD-993F-40A1-B0E7-EFE108F31616}">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Единый сельхозналог–50% ;</a:t>
          </a:r>
          <a:endParaRPr lang="ru-RU" sz="1400" b="1" dirty="0">
            <a:latin typeface="Times New Roman" pitchFamily="18" charset="0"/>
            <a:ea typeface="+mn-ea"/>
            <a:cs typeface="Times New Roman" pitchFamily="18" charset="0"/>
          </a:endParaRPr>
        </a:p>
      </dgm:t>
    </dgm:pt>
    <dgm:pt modelId="{04964134-4D2E-4D45-A814-E7699D9A7E28}" type="parTrans" cxnId="{D215DE50-6FD6-4EB3-A79D-E2897C7CE224}">
      <dgm:prSet/>
      <dgm:spPr/>
      <dgm:t>
        <a:bodyPr/>
        <a:lstStyle/>
        <a:p>
          <a:endParaRPr lang="ru-RU"/>
        </a:p>
      </dgm:t>
    </dgm:pt>
    <dgm:pt modelId="{02DE0DD8-634E-457C-95E5-70BED5F52C9D}" type="sibTrans" cxnId="{D215DE50-6FD6-4EB3-A79D-E2897C7CE224}">
      <dgm:prSet/>
      <dgm:spPr/>
      <dgm:t>
        <a:bodyPr/>
        <a:lstStyle/>
        <a:p>
          <a:endParaRPr lang="ru-RU"/>
        </a:p>
      </dgm:t>
    </dgm:pt>
    <dgm:pt modelId="{41E89773-10AE-48FA-BA64-A0D89A129AEF}">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на доходы  физических лиц – 15% + доп.норматив; </a:t>
          </a:r>
        </a:p>
      </dgm:t>
    </dgm:pt>
    <dgm:pt modelId="{FF17ACCD-959B-459A-B6BD-916072FFAE12}" type="parTrans" cxnId="{EEA21F47-2F6E-43BA-96CC-E99598094AD8}">
      <dgm:prSet/>
      <dgm:spPr/>
      <dgm:t>
        <a:bodyPr/>
        <a:lstStyle/>
        <a:p>
          <a:endParaRPr lang="ru-RU"/>
        </a:p>
      </dgm:t>
    </dgm:pt>
    <dgm:pt modelId="{2AD3F96A-47DF-497C-A2DF-47B432880E22}" type="sibTrans" cxnId="{EEA21F47-2F6E-43BA-96CC-E99598094AD8}">
      <dgm:prSet/>
      <dgm:spPr/>
      <dgm:t>
        <a:bodyPr/>
        <a:lstStyle/>
        <a:p>
          <a:endParaRPr lang="ru-RU"/>
        </a:p>
      </dgm:t>
    </dgm:pt>
    <dgm:pt modelId="{24592C40-5798-4958-A876-F20746A3E6F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взимаемый в связи с применением упрощенной системы налогообложения – 100%;</a:t>
          </a:r>
          <a:endParaRPr lang="ru-RU" sz="1400" b="1" dirty="0">
            <a:latin typeface="Times New Roman" pitchFamily="18" charset="0"/>
            <a:ea typeface="+mn-ea"/>
            <a:cs typeface="Times New Roman" pitchFamily="18" charset="0"/>
          </a:endParaRPr>
        </a:p>
      </dgm:t>
    </dgm:pt>
    <dgm:pt modelId="{A9EC5D90-9AA8-48C6-B242-9A43113A4820}" type="parTrans" cxnId="{59703146-D1D0-4C43-8BF6-71C0826FD382}">
      <dgm:prSet/>
      <dgm:spPr/>
      <dgm:t>
        <a:bodyPr/>
        <a:lstStyle/>
        <a:p>
          <a:endParaRPr lang="ru-RU"/>
        </a:p>
      </dgm:t>
    </dgm:pt>
    <dgm:pt modelId="{396899A0-B950-46F7-9811-91849D581DE4}" type="sibTrans" cxnId="{59703146-D1D0-4C43-8BF6-71C0826FD382}">
      <dgm:prSet/>
      <dgm:spPr/>
      <dgm:t>
        <a:bodyPr/>
        <a:lstStyle/>
        <a:p>
          <a:endParaRPr lang="ru-RU"/>
        </a:p>
      </dgm:t>
    </dgm:pt>
    <dgm:pt modelId="{52EA25AA-6ACF-4898-9B2F-E2ABD89F588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Единый налог на вмененный доход  - 100%;</a:t>
          </a:r>
          <a:endParaRPr lang="ru-RU" sz="1400" b="1" dirty="0">
            <a:latin typeface="Times New Roman" pitchFamily="18" charset="0"/>
            <a:ea typeface="+mn-ea"/>
            <a:cs typeface="Times New Roman" pitchFamily="18" charset="0"/>
          </a:endParaRPr>
        </a:p>
      </dgm:t>
    </dgm:pt>
    <dgm:pt modelId="{23E08728-71CF-4F93-BDE5-9653DCB5FD8F}" type="parTrans" cxnId="{D2636656-060A-4754-A53D-0FC765CECBA4}">
      <dgm:prSet/>
      <dgm:spPr/>
      <dgm:t>
        <a:bodyPr/>
        <a:lstStyle/>
        <a:p>
          <a:endParaRPr lang="ru-RU"/>
        </a:p>
      </dgm:t>
    </dgm:pt>
    <dgm:pt modelId="{1921CAF9-C02D-4193-90F3-F1658C6132FE}" type="sibTrans" cxnId="{D2636656-060A-4754-A53D-0FC765CECBA4}">
      <dgm:prSet/>
      <dgm:spPr/>
      <dgm:t>
        <a:bodyPr/>
        <a:lstStyle/>
        <a:p>
          <a:endParaRPr lang="ru-RU"/>
        </a:p>
      </dgm:t>
    </dgm:pt>
    <dgm:pt modelId="{9EAEA042-4FBE-497C-A5EA-CBD1954033CD}">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взимаемый в связи с применением патентной системы налогообложения – 100%</a:t>
          </a:r>
          <a:endParaRPr lang="ru-RU" sz="1400" b="1" dirty="0">
            <a:latin typeface="Times New Roman" pitchFamily="18" charset="0"/>
            <a:ea typeface="+mn-ea"/>
            <a:cs typeface="Times New Roman" pitchFamily="18" charset="0"/>
          </a:endParaRPr>
        </a:p>
      </dgm:t>
    </dgm:pt>
    <dgm:pt modelId="{77E4DDCF-6F25-42A3-88C4-5E331DC48BFE}" type="parTrans" cxnId="{C0F4786D-77C6-4E4C-A57C-DDC6FAC0CD89}">
      <dgm:prSet/>
      <dgm:spPr/>
      <dgm:t>
        <a:bodyPr/>
        <a:lstStyle/>
        <a:p>
          <a:endParaRPr lang="ru-RU"/>
        </a:p>
      </dgm:t>
    </dgm:pt>
    <dgm:pt modelId="{03B80F4B-484A-4592-A759-2B63460FBEAA}" type="sibTrans" cxnId="{C0F4786D-77C6-4E4C-A57C-DDC6FAC0CD89}">
      <dgm:prSet/>
      <dgm:spPr/>
      <dgm:t>
        <a:bodyPr/>
        <a:lstStyle/>
        <a:p>
          <a:endParaRPr lang="ru-RU"/>
        </a:p>
      </dgm:t>
    </dgm:pt>
    <dgm:pt modelId="{8CBBBC58-931C-4F1A-A881-3D8C6BA3CE83}">
      <dgm:prSet phldrT="[Текст]" custT="1"/>
      <dgm:spPr>
        <a:xfrm>
          <a:off x="3347858" y="714357"/>
          <a:ext cx="2780623" cy="3606099"/>
        </a:xfrm>
      </dgm:spPr>
      <dgm:t>
        <a:bodyPr/>
        <a:lstStyle/>
        <a:p>
          <a:r>
            <a:rPr lang="ru-RU" sz="1400" b="1" dirty="0" smtClean="0">
              <a:latin typeface="Times New Roman" pitchFamily="18" charset="0"/>
              <a:ea typeface="+mn-ea"/>
              <a:cs typeface="Times New Roman" pitchFamily="18" charset="0"/>
            </a:rPr>
            <a:t>  Плата за негативное воздействие на окружающую среду</a:t>
          </a:r>
          <a:endParaRPr lang="ru-RU" sz="1400" b="1" dirty="0">
            <a:latin typeface="Times New Roman" pitchFamily="18" charset="0"/>
            <a:ea typeface="+mn-ea"/>
            <a:cs typeface="Times New Roman" pitchFamily="18" charset="0"/>
          </a:endParaRPr>
        </a:p>
      </dgm:t>
    </dgm:pt>
    <dgm:pt modelId="{2374928C-BD3A-4F24-BECD-880906B6D1BE}" type="parTrans" cxnId="{60B5F4C2-F726-411E-AB8E-25EE79E35EB4}">
      <dgm:prSet/>
      <dgm:spPr/>
      <dgm:t>
        <a:bodyPr/>
        <a:lstStyle/>
        <a:p>
          <a:endParaRPr lang="ru-RU"/>
        </a:p>
      </dgm:t>
    </dgm:pt>
    <dgm:pt modelId="{822730E9-8F5F-4359-992D-0998715CBD3C}" type="sibTrans" cxnId="{60B5F4C2-F726-411E-AB8E-25EE79E35EB4}">
      <dgm:prSet/>
      <dgm:spPr/>
      <dgm:t>
        <a:bodyPr/>
        <a:lstStyle/>
        <a:p>
          <a:endParaRPr lang="ru-RU"/>
        </a:p>
      </dgm:t>
    </dgm:pt>
    <dgm:pt modelId="{12DBE7FA-3759-426A-9870-91148827F0F9}" type="pres">
      <dgm:prSet presAssocID="{2984290E-AF0E-4AB4-AD8D-C9F22D4F1AB4}" presName="Name0" presStyleCnt="0">
        <dgm:presLayoutVars>
          <dgm:dir/>
          <dgm:animLvl val="lvl"/>
          <dgm:resizeHandles val="exact"/>
        </dgm:presLayoutVars>
      </dgm:prSet>
      <dgm:spPr/>
      <dgm:t>
        <a:bodyPr/>
        <a:lstStyle/>
        <a:p>
          <a:endParaRPr lang="ru-RU"/>
        </a:p>
      </dgm:t>
    </dgm:pt>
    <dgm:pt modelId="{677E88ED-5FF5-43EA-A1D1-911910497166}" type="pres">
      <dgm:prSet presAssocID="{DAB06A22-9422-43EB-BCA3-2ED64A18B356}" presName="linNode" presStyleCnt="0"/>
      <dgm:spPr/>
      <dgm:t>
        <a:bodyPr/>
        <a:lstStyle/>
        <a:p>
          <a:endParaRPr lang="ru-RU"/>
        </a:p>
      </dgm:t>
    </dgm:pt>
    <dgm:pt modelId="{126E1ED8-70B7-4E8E-B1EA-C116A2B45CE2}" type="pres">
      <dgm:prSet presAssocID="{DAB06A22-9422-43EB-BCA3-2ED64A18B356}" presName="parentText" presStyleLbl="node1" presStyleIdx="0" presStyleCnt="3">
        <dgm:presLayoutVars>
          <dgm:chMax val="1"/>
          <dgm:bulletEnabled val="1"/>
        </dgm:presLayoutVars>
      </dgm:prSet>
      <dgm:spPr/>
      <dgm:t>
        <a:bodyPr/>
        <a:lstStyle/>
        <a:p>
          <a:endParaRPr lang="ru-RU"/>
        </a:p>
      </dgm:t>
    </dgm:pt>
    <dgm:pt modelId="{7222D1CE-DBA3-48CA-A59A-B9989583DD83}" type="pres">
      <dgm:prSet presAssocID="{DAB06A22-9422-43EB-BCA3-2ED64A18B356}" presName="descendantText" presStyleLbl="alignAccFollowNode1" presStyleIdx="0" presStyleCnt="3" custScaleX="99783" custScaleY="171900" custLinFactNeighborX="321" custLinFactNeighborY="4352">
        <dgm:presLayoutVars>
          <dgm:bulletEnabled val="1"/>
        </dgm:presLayoutVars>
      </dgm:prSet>
      <dgm:spPr/>
      <dgm:t>
        <a:bodyPr/>
        <a:lstStyle/>
        <a:p>
          <a:endParaRPr lang="ru-RU"/>
        </a:p>
      </dgm:t>
    </dgm:pt>
    <dgm:pt modelId="{78C7D960-0957-4049-A941-5AAB47CA7EE4}" type="pres">
      <dgm:prSet presAssocID="{A42B9A55-5B79-4096-82A4-5546681C29AC}" presName="sp" presStyleCnt="0"/>
      <dgm:spPr/>
      <dgm:t>
        <a:bodyPr/>
        <a:lstStyle/>
        <a:p>
          <a:endParaRPr lang="ru-RU"/>
        </a:p>
      </dgm:t>
    </dgm:pt>
    <dgm:pt modelId="{88B5E63A-A6D8-4FE1-B4A2-FA3E2619CD96}" type="pres">
      <dgm:prSet presAssocID="{8657BE62-870E-4F96-9B06-A19C1C4B458D}" presName="linNode" presStyleCnt="0"/>
      <dgm:spPr/>
      <dgm:t>
        <a:bodyPr/>
        <a:lstStyle/>
        <a:p>
          <a:endParaRPr lang="ru-RU"/>
        </a:p>
      </dgm:t>
    </dgm:pt>
    <dgm:pt modelId="{752B7EA6-B56E-4EC2-951B-64CF226C1F8B}" type="pres">
      <dgm:prSet presAssocID="{8657BE62-870E-4F96-9B06-A19C1C4B458D}" presName="parentText" presStyleLbl="node1" presStyleIdx="1" presStyleCnt="3">
        <dgm:presLayoutVars>
          <dgm:chMax val="1"/>
          <dgm:bulletEnabled val="1"/>
        </dgm:presLayoutVars>
      </dgm:prSet>
      <dgm:spPr/>
      <dgm:t>
        <a:bodyPr/>
        <a:lstStyle/>
        <a:p>
          <a:endParaRPr lang="ru-RU"/>
        </a:p>
      </dgm:t>
    </dgm:pt>
    <dgm:pt modelId="{1F3EA630-8243-4A76-9A98-37938F177CA4}" type="pres">
      <dgm:prSet presAssocID="{8657BE62-870E-4F96-9B06-A19C1C4B458D}" presName="descendantText" presStyleLbl="alignAccFollowNode1" presStyleIdx="1" presStyleCnt="3">
        <dgm:presLayoutVars>
          <dgm:bulletEnabled val="1"/>
        </dgm:presLayoutVars>
      </dgm:prSet>
      <dgm:spPr/>
      <dgm:t>
        <a:bodyPr/>
        <a:lstStyle/>
        <a:p>
          <a:endParaRPr lang="ru-RU"/>
        </a:p>
      </dgm:t>
    </dgm:pt>
    <dgm:pt modelId="{357B1DC3-8EC7-488F-81DD-33BE9EC6CC24}" type="pres">
      <dgm:prSet presAssocID="{C3CC5A77-4E96-4775-AB99-2C2598ECFD0F}" presName="sp" presStyleCnt="0"/>
      <dgm:spPr/>
      <dgm:t>
        <a:bodyPr/>
        <a:lstStyle/>
        <a:p>
          <a:endParaRPr lang="ru-RU"/>
        </a:p>
      </dgm:t>
    </dgm:pt>
    <dgm:pt modelId="{BDA356C4-9B3D-46B2-86DF-C71102A9CAEF}" type="pres">
      <dgm:prSet presAssocID="{9BB6A718-B96A-46E4-8FC7-BF2D19EBAED9}" presName="linNode" presStyleCnt="0"/>
      <dgm:spPr/>
      <dgm:t>
        <a:bodyPr/>
        <a:lstStyle/>
        <a:p>
          <a:endParaRPr lang="ru-RU"/>
        </a:p>
      </dgm:t>
    </dgm:pt>
    <dgm:pt modelId="{C2C7F575-0C3C-422C-B84A-1E55D238AAF4}" type="pres">
      <dgm:prSet presAssocID="{9BB6A718-B96A-46E4-8FC7-BF2D19EBAED9}" presName="parentText" presStyleLbl="node1" presStyleIdx="2" presStyleCnt="3">
        <dgm:presLayoutVars>
          <dgm:chMax val="1"/>
          <dgm:bulletEnabled val="1"/>
        </dgm:presLayoutVars>
      </dgm:prSet>
      <dgm:spPr/>
      <dgm:t>
        <a:bodyPr/>
        <a:lstStyle/>
        <a:p>
          <a:endParaRPr lang="ru-RU"/>
        </a:p>
      </dgm:t>
    </dgm:pt>
    <dgm:pt modelId="{40E7D2FB-5E92-4F16-AA39-35CFF99F4812}" type="pres">
      <dgm:prSet presAssocID="{9BB6A718-B96A-46E4-8FC7-BF2D19EBAED9}" presName="descendantText" presStyleLbl="alignAccFollowNode1" presStyleIdx="2" presStyleCnt="3">
        <dgm:presLayoutVars>
          <dgm:bulletEnabled val="1"/>
        </dgm:presLayoutVars>
      </dgm:prSet>
      <dgm:spPr/>
      <dgm:t>
        <a:bodyPr/>
        <a:lstStyle/>
        <a:p>
          <a:endParaRPr lang="ru-RU"/>
        </a:p>
      </dgm:t>
    </dgm:pt>
  </dgm:ptLst>
  <dgm:cxnLst>
    <dgm:cxn modelId="{53CAE036-E84D-44F6-81CD-79C61545D26B}" type="presOf" srcId="{9BB6A718-B96A-46E4-8FC7-BF2D19EBAED9}" destId="{C2C7F575-0C3C-422C-B84A-1E55D238AAF4}" srcOrd="0" destOrd="0" presId="urn:microsoft.com/office/officeart/2005/8/layout/vList5"/>
    <dgm:cxn modelId="{08BA5B55-1576-47FC-8181-05A509BE5D26}" type="presOf" srcId="{AACF09CF-5B30-48E2-8E0C-0E1CCD80FFC1}" destId="{40E7D2FB-5E92-4F16-AA39-35CFF99F4812}" srcOrd="0" destOrd="0" presId="urn:microsoft.com/office/officeart/2005/8/layout/vList5"/>
    <dgm:cxn modelId="{C993DCE3-F219-4190-B925-C355CCE99D6C}" type="presOf" srcId="{52EA25AA-6ACF-4898-9B2F-E2ABD89F5882}" destId="{7222D1CE-DBA3-48CA-A59A-B9989583DD83}" srcOrd="0" destOrd="5" presId="urn:microsoft.com/office/officeart/2005/8/layout/vList5"/>
    <dgm:cxn modelId="{60B5F4C2-F726-411E-AB8E-25EE79E35EB4}" srcId="{8657BE62-870E-4F96-9B06-A19C1C4B458D}" destId="{8CBBBC58-931C-4F1A-A881-3D8C6BA3CE83}" srcOrd="1" destOrd="0" parTransId="{2374928C-BD3A-4F24-BECD-880906B6D1BE}" sibTransId="{822730E9-8F5F-4359-992D-0998715CBD3C}"/>
    <dgm:cxn modelId="{D215DE50-6FD6-4EB3-A79D-E2897C7CE224}" srcId="{DAB06A22-9422-43EB-BCA3-2ED64A18B356}" destId="{8ABED5CD-993F-40A1-B0E7-EFE108F31616}" srcOrd="3" destOrd="0" parTransId="{04964134-4D2E-4D45-A814-E7699D9A7E28}" sibTransId="{02DE0DD8-634E-457C-95E5-70BED5F52C9D}"/>
    <dgm:cxn modelId="{EEA21F47-2F6E-43BA-96CC-E99598094AD8}" srcId="{DAB06A22-9422-43EB-BCA3-2ED64A18B356}" destId="{41E89773-10AE-48FA-BA64-A0D89A129AEF}" srcOrd="1" destOrd="0" parTransId="{FF17ACCD-959B-459A-B6BD-916072FFAE12}" sibTransId="{2AD3F96A-47DF-497C-A2DF-47B432880E22}"/>
    <dgm:cxn modelId="{5FB12849-1A82-4295-80E4-C3CB8F6E665C}" type="presOf" srcId="{24592C40-5798-4958-A876-F20746A3E6F2}" destId="{7222D1CE-DBA3-48CA-A59A-B9989583DD83}" srcOrd="0" destOrd="4" presId="urn:microsoft.com/office/officeart/2005/8/layout/vList5"/>
    <dgm:cxn modelId="{7E43116B-82DC-440F-B21F-25C43401422B}" type="presOf" srcId="{DAB06A22-9422-43EB-BCA3-2ED64A18B356}" destId="{126E1ED8-70B7-4E8E-B1EA-C116A2B45CE2}" srcOrd="0" destOrd="0" presId="urn:microsoft.com/office/officeart/2005/8/layout/vList5"/>
    <dgm:cxn modelId="{B28F534E-F59B-4509-9C2F-0F1E26BE73E2}" type="presOf" srcId="{2984290E-AF0E-4AB4-AD8D-C9F22D4F1AB4}" destId="{12DBE7FA-3759-426A-9870-91148827F0F9}" srcOrd="0" destOrd="0" presId="urn:microsoft.com/office/officeart/2005/8/layout/vList5"/>
    <dgm:cxn modelId="{D2636656-060A-4754-A53D-0FC765CECBA4}" srcId="{DAB06A22-9422-43EB-BCA3-2ED64A18B356}" destId="{52EA25AA-6ACF-4898-9B2F-E2ABD89F5882}" srcOrd="5" destOrd="0" parTransId="{23E08728-71CF-4F93-BDE5-9653DCB5FD8F}" sibTransId="{1921CAF9-C02D-4193-90F3-F1658C6132FE}"/>
    <dgm:cxn modelId="{E11C2A54-071F-4384-8F45-D29DD7F3F2C3}" srcId="{2984290E-AF0E-4AB4-AD8D-C9F22D4F1AB4}" destId="{DAB06A22-9422-43EB-BCA3-2ED64A18B356}" srcOrd="0" destOrd="0" parTransId="{26F4BF50-F842-4A2D-9C0E-E3D49143EB5B}" sibTransId="{A42B9A55-5B79-4096-82A4-5546681C29AC}"/>
    <dgm:cxn modelId="{69B92FED-F12D-4923-B097-17B47C5A0F71}" type="presOf" srcId="{1D28E7CF-5DA2-4B4A-98B3-029092CF4BA3}" destId="{1F3EA630-8243-4A76-9A98-37938F177CA4}" srcOrd="0" destOrd="0" presId="urn:microsoft.com/office/officeart/2005/8/layout/vList5"/>
    <dgm:cxn modelId="{EB3EA22A-7F70-4CBE-8452-32FD7A328BB2}" type="presOf" srcId="{41E89773-10AE-48FA-BA64-A0D89A129AEF}" destId="{7222D1CE-DBA3-48CA-A59A-B9989583DD83}" srcOrd="0" destOrd="1" presId="urn:microsoft.com/office/officeart/2005/8/layout/vList5"/>
    <dgm:cxn modelId="{546BE99F-89F3-42F0-B8CE-DE71946D4BD3}" type="presOf" srcId="{8ABED5CD-993F-40A1-B0E7-EFE108F31616}" destId="{7222D1CE-DBA3-48CA-A59A-B9989583DD83}" srcOrd="0" destOrd="3" presId="urn:microsoft.com/office/officeart/2005/8/layout/vList5"/>
    <dgm:cxn modelId="{E065585F-750A-48D5-8D63-C5A83913685F}" srcId="{2984290E-AF0E-4AB4-AD8D-C9F22D4F1AB4}" destId="{9BB6A718-B96A-46E4-8FC7-BF2D19EBAED9}" srcOrd="2" destOrd="0" parTransId="{2C8B5DC5-E2A1-4C4C-B241-E2765F57F14A}" sibTransId="{F78DC7B6-60E6-45C2-8950-583E7F5C5CD2}"/>
    <dgm:cxn modelId="{DF07721A-618D-44E9-8470-FA04376368B9}" srcId="{2984290E-AF0E-4AB4-AD8D-C9F22D4F1AB4}" destId="{8657BE62-870E-4F96-9B06-A19C1C4B458D}" srcOrd="1" destOrd="0" parTransId="{43202BDA-1117-46C6-BC82-9A87BC4CF1F5}" sibTransId="{C3CC5A77-4E96-4775-AB99-2C2598ECFD0F}"/>
    <dgm:cxn modelId="{59703146-D1D0-4C43-8BF6-71C0826FD382}" srcId="{DAB06A22-9422-43EB-BCA3-2ED64A18B356}" destId="{24592C40-5798-4958-A876-F20746A3E6F2}" srcOrd="4" destOrd="0" parTransId="{A9EC5D90-9AA8-48C6-B242-9A43113A4820}" sibTransId="{396899A0-B950-46F7-9811-91849D581DE4}"/>
    <dgm:cxn modelId="{7D4596CA-43B3-4F04-9CD9-8E6C2CF6A08D}" type="presOf" srcId="{8657BE62-870E-4F96-9B06-A19C1C4B458D}" destId="{752B7EA6-B56E-4EC2-951B-64CF226C1F8B}" srcOrd="0" destOrd="0" presId="urn:microsoft.com/office/officeart/2005/8/layout/vList5"/>
    <dgm:cxn modelId="{6EF5EDB3-6FCC-467A-B420-3859CAB26A4D}" srcId="{8657BE62-870E-4F96-9B06-A19C1C4B458D}" destId="{1D28E7CF-5DA2-4B4A-98B3-029092CF4BA3}" srcOrd="0" destOrd="0" parTransId="{A14CFA87-00A7-4420-84FE-9388EB10FC2D}" sibTransId="{44DFB365-D3AB-42FB-AE1C-B0BB97F96D57}"/>
    <dgm:cxn modelId="{11B479B9-C7B6-4A0E-B164-B54D2DF025CE}" srcId="{DAB06A22-9422-43EB-BCA3-2ED64A18B356}" destId="{D26FF304-FD7B-45D8-83AA-8D1A8C82A0E2}" srcOrd="2" destOrd="0" parTransId="{2A545137-C808-4621-BABD-F9F08D470109}" sibTransId="{25025337-918A-49AA-A764-E57FE38359CA}"/>
    <dgm:cxn modelId="{35AD9A90-EE47-4161-AE78-37E6239A63C1}" type="presOf" srcId="{8CBBBC58-931C-4F1A-A881-3D8C6BA3CE83}" destId="{1F3EA630-8243-4A76-9A98-37938F177CA4}" srcOrd="0" destOrd="1" presId="urn:microsoft.com/office/officeart/2005/8/layout/vList5"/>
    <dgm:cxn modelId="{30E20B08-1159-4BE6-A8A1-EB318468EDC0}" type="presOf" srcId="{256FDB2B-10AA-4041-A5E5-0498549EF486}" destId="{7222D1CE-DBA3-48CA-A59A-B9989583DD83}" srcOrd="0" destOrd="0" presId="urn:microsoft.com/office/officeart/2005/8/layout/vList5"/>
    <dgm:cxn modelId="{8BF3A96F-7F3F-48A3-ADAE-1B8B2BF83161}" type="presOf" srcId="{D26FF304-FD7B-45D8-83AA-8D1A8C82A0E2}" destId="{7222D1CE-DBA3-48CA-A59A-B9989583DD83}" srcOrd="0" destOrd="2" presId="urn:microsoft.com/office/officeart/2005/8/layout/vList5"/>
    <dgm:cxn modelId="{58EA1F5C-32FD-4213-A395-8318672A4B15}" srcId="{DAB06A22-9422-43EB-BCA3-2ED64A18B356}" destId="{256FDB2B-10AA-4041-A5E5-0498549EF486}" srcOrd="0" destOrd="0" parTransId="{F142A33A-14AE-4E04-802D-0DB5B7CD4AF9}" sibTransId="{415770A8-7E31-41F4-8F34-17206315AEB6}"/>
    <dgm:cxn modelId="{664CAD15-1E43-4A1B-BA6F-4CBA3E1B38AF}" srcId="{9BB6A718-B96A-46E4-8FC7-BF2D19EBAED9}" destId="{AACF09CF-5B30-48E2-8E0C-0E1CCD80FFC1}" srcOrd="0" destOrd="0" parTransId="{D58757EB-1CBE-4B2C-BF10-7B82E26D1901}" sibTransId="{D7CEDB40-7C51-4808-B492-5251553D9CA7}"/>
    <dgm:cxn modelId="{EE3149EA-70A0-4F98-B0A2-F31C35C60029}" type="presOf" srcId="{9EAEA042-4FBE-497C-A5EA-CBD1954033CD}" destId="{7222D1CE-DBA3-48CA-A59A-B9989583DD83}" srcOrd="0" destOrd="6" presId="urn:microsoft.com/office/officeart/2005/8/layout/vList5"/>
    <dgm:cxn modelId="{C0F4786D-77C6-4E4C-A57C-DDC6FAC0CD89}" srcId="{DAB06A22-9422-43EB-BCA3-2ED64A18B356}" destId="{9EAEA042-4FBE-497C-A5EA-CBD1954033CD}" srcOrd="6" destOrd="0" parTransId="{77E4DDCF-6F25-42A3-88C4-5E331DC48BFE}" sibTransId="{03B80F4B-484A-4592-A759-2B63460FBEAA}"/>
    <dgm:cxn modelId="{A35BF981-06BD-4686-AC5F-A547499648E2}" type="presParOf" srcId="{12DBE7FA-3759-426A-9870-91148827F0F9}" destId="{677E88ED-5FF5-43EA-A1D1-911910497166}" srcOrd="0" destOrd="0" presId="urn:microsoft.com/office/officeart/2005/8/layout/vList5"/>
    <dgm:cxn modelId="{9644ADA2-10E5-4F85-9680-8D352CC7CC90}" type="presParOf" srcId="{677E88ED-5FF5-43EA-A1D1-911910497166}" destId="{126E1ED8-70B7-4E8E-B1EA-C116A2B45CE2}" srcOrd="0" destOrd="0" presId="urn:microsoft.com/office/officeart/2005/8/layout/vList5"/>
    <dgm:cxn modelId="{961629B3-2AA4-4668-98A8-E81D7C4B4A9A}" type="presParOf" srcId="{677E88ED-5FF5-43EA-A1D1-911910497166}" destId="{7222D1CE-DBA3-48CA-A59A-B9989583DD83}" srcOrd="1" destOrd="0" presId="urn:microsoft.com/office/officeart/2005/8/layout/vList5"/>
    <dgm:cxn modelId="{1F959907-63DF-4120-96C2-6A6A48496CD5}" type="presParOf" srcId="{12DBE7FA-3759-426A-9870-91148827F0F9}" destId="{78C7D960-0957-4049-A941-5AAB47CA7EE4}" srcOrd="1" destOrd="0" presId="urn:microsoft.com/office/officeart/2005/8/layout/vList5"/>
    <dgm:cxn modelId="{35D5D5B4-DC93-4AED-BF68-A3551372625E}" type="presParOf" srcId="{12DBE7FA-3759-426A-9870-91148827F0F9}" destId="{88B5E63A-A6D8-4FE1-B4A2-FA3E2619CD96}" srcOrd="2" destOrd="0" presId="urn:microsoft.com/office/officeart/2005/8/layout/vList5"/>
    <dgm:cxn modelId="{209491B9-22C7-43AD-B3CC-6BE3C84E5E20}" type="presParOf" srcId="{88B5E63A-A6D8-4FE1-B4A2-FA3E2619CD96}" destId="{752B7EA6-B56E-4EC2-951B-64CF226C1F8B}" srcOrd="0" destOrd="0" presId="urn:microsoft.com/office/officeart/2005/8/layout/vList5"/>
    <dgm:cxn modelId="{98B8B3DF-6AEA-4BF9-85A6-59AE4E198F70}" type="presParOf" srcId="{88B5E63A-A6D8-4FE1-B4A2-FA3E2619CD96}" destId="{1F3EA630-8243-4A76-9A98-37938F177CA4}" srcOrd="1" destOrd="0" presId="urn:microsoft.com/office/officeart/2005/8/layout/vList5"/>
    <dgm:cxn modelId="{39D4B1E1-A699-4DFF-9881-0A3DF2ECA2B2}" type="presParOf" srcId="{12DBE7FA-3759-426A-9870-91148827F0F9}" destId="{357B1DC3-8EC7-488F-81DD-33BE9EC6CC24}" srcOrd="3" destOrd="0" presId="urn:microsoft.com/office/officeart/2005/8/layout/vList5"/>
    <dgm:cxn modelId="{ED9BAF20-00F6-4180-A996-89584B20314B}" type="presParOf" srcId="{12DBE7FA-3759-426A-9870-91148827F0F9}" destId="{BDA356C4-9B3D-46B2-86DF-C71102A9CAEF}" srcOrd="4" destOrd="0" presId="urn:microsoft.com/office/officeart/2005/8/layout/vList5"/>
    <dgm:cxn modelId="{46F19361-6D44-499C-837C-432E83095F77}" type="presParOf" srcId="{BDA356C4-9B3D-46B2-86DF-C71102A9CAEF}" destId="{C2C7F575-0C3C-422C-B84A-1E55D238AAF4}" srcOrd="0" destOrd="0" presId="urn:microsoft.com/office/officeart/2005/8/layout/vList5"/>
    <dgm:cxn modelId="{1D335A63-2B0C-4D8E-B983-1862B447C977}" type="presParOf" srcId="{BDA356C4-9B3D-46B2-86DF-C71102A9CAEF}" destId="{40E7D2FB-5E92-4F16-AA39-35CFF99F481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84290E-AF0E-4AB4-AD8D-C9F22D4F1AB4}"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DAB06A22-9422-43EB-BCA3-2ED64A18B356}">
      <dgm:prSet phldrT="[Текст]" custT="1"/>
      <dgm:spPr>
        <a:xfrm>
          <a:off x="11777" y="0"/>
          <a:ext cx="2780623" cy="1113336"/>
        </a:xfrm>
      </dgm:spPr>
      <dgm:t>
        <a:bodyPr/>
        <a:lstStyle/>
        <a:p>
          <a:r>
            <a:rPr lang="ru-RU" sz="2800" dirty="0" smtClean="0">
              <a:latin typeface="Calibri"/>
              <a:ea typeface="+mn-ea"/>
              <a:cs typeface="+mn-cs"/>
            </a:rPr>
            <a:t>Дотации (от лат. dotatio — дар, пожертвование) </a:t>
          </a:r>
        </a:p>
      </dgm:t>
    </dgm:pt>
    <dgm:pt modelId="{26F4BF50-F842-4A2D-9C0E-E3D49143EB5B}" type="parTrans" cxnId="{E11C2A54-071F-4384-8F45-D29DD7F3F2C3}">
      <dgm:prSet/>
      <dgm:spPr/>
      <dgm:t>
        <a:bodyPr/>
        <a:lstStyle/>
        <a:p>
          <a:endParaRPr lang="ru-RU"/>
        </a:p>
      </dgm:t>
    </dgm:pt>
    <dgm:pt modelId="{A42B9A55-5B79-4096-82A4-5546681C29AC}" type="sibTrans" cxnId="{E11C2A54-071F-4384-8F45-D29DD7F3F2C3}">
      <dgm:prSet/>
      <dgm:spPr/>
      <dgm:t>
        <a:bodyPr/>
        <a:lstStyle/>
        <a:p>
          <a:endParaRPr lang="ru-RU"/>
        </a:p>
      </dgm:t>
    </dgm:pt>
    <dgm:pt modelId="{256FDB2B-10AA-4041-A5E5-0498549EF486}">
      <dgm:prSet phldrT="[Текст]" custT="1"/>
      <dgm:spPr>
        <a:xfrm>
          <a:off x="179504" y="786371"/>
          <a:ext cx="2780623" cy="3606099"/>
        </a:xfrm>
      </dgm:spPr>
      <dgm:t>
        <a:bodyPr/>
        <a:lstStyle/>
        <a:p>
          <a:r>
            <a:rPr lang="ru-RU" sz="2400" dirty="0" smtClean="0">
              <a:latin typeface="Times New Roman" pitchFamily="18" charset="0"/>
              <a:ea typeface="+mn-ea"/>
              <a:cs typeface="Times New Roman" pitchFamily="18" charset="0"/>
            </a:rPr>
            <a:t>Предоставляются  без установления направлений и (или) условий их использования </a:t>
          </a:r>
          <a:endParaRPr lang="ru-RU" sz="2800" dirty="0">
            <a:latin typeface="Calibri"/>
            <a:ea typeface="+mn-ea"/>
            <a:cs typeface="+mn-cs"/>
          </a:endParaRPr>
        </a:p>
      </dgm:t>
    </dgm:pt>
    <dgm:pt modelId="{F142A33A-14AE-4E04-802D-0DB5B7CD4AF9}" type="parTrans" cxnId="{58EA1F5C-32FD-4213-A395-8318672A4B15}">
      <dgm:prSet/>
      <dgm:spPr/>
      <dgm:t>
        <a:bodyPr/>
        <a:lstStyle/>
        <a:p>
          <a:endParaRPr lang="ru-RU"/>
        </a:p>
      </dgm:t>
    </dgm:pt>
    <dgm:pt modelId="{415770A8-7E31-41F4-8F34-17206315AEB6}" type="sibTrans" cxnId="{58EA1F5C-32FD-4213-A395-8318672A4B15}">
      <dgm:prSet/>
      <dgm:spPr/>
      <dgm:t>
        <a:bodyPr/>
        <a:lstStyle/>
        <a:p>
          <a:endParaRPr lang="ru-RU"/>
        </a:p>
      </dgm:t>
    </dgm:pt>
    <dgm:pt modelId="{8657BE62-870E-4F96-9B06-A19C1C4B458D}">
      <dgm:prSet phldrT="[Текст]" custT="1"/>
      <dgm:spPr>
        <a:xfrm>
          <a:off x="3203849" y="0"/>
          <a:ext cx="2780623" cy="1113336"/>
        </a:xfrm>
      </dgm:spPr>
      <dgm:t>
        <a:bodyPr/>
        <a:lstStyle/>
        <a:p>
          <a:r>
            <a:rPr lang="ru-RU" sz="2800" dirty="0" smtClean="0">
              <a:latin typeface="Calibri"/>
              <a:ea typeface="+mn-ea"/>
              <a:cs typeface="+mn-cs"/>
            </a:rPr>
            <a:t>Субсидии (от лат. subsidium — помощь, поддержка)  </a:t>
          </a:r>
        </a:p>
      </dgm:t>
    </dgm:pt>
    <dgm:pt modelId="{43202BDA-1117-46C6-BC82-9A87BC4CF1F5}" type="parTrans" cxnId="{DF07721A-618D-44E9-8470-FA04376368B9}">
      <dgm:prSet/>
      <dgm:spPr/>
      <dgm:t>
        <a:bodyPr/>
        <a:lstStyle/>
        <a:p>
          <a:endParaRPr lang="ru-RU"/>
        </a:p>
      </dgm:t>
    </dgm:pt>
    <dgm:pt modelId="{C3CC5A77-4E96-4775-AB99-2C2598ECFD0F}" type="sibTrans" cxnId="{DF07721A-618D-44E9-8470-FA04376368B9}">
      <dgm:prSet/>
      <dgm:spPr/>
      <dgm:t>
        <a:bodyPr/>
        <a:lstStyle/>
        <a:p>
          <a:endParaRPr lang="ru-RU"/>
        </a:p>
      </dgm:t>
    </dgm:pt>
    <dgm:pt modelId="{1D28E7CF-5DA2-4B4A-98B3-029092CF4BA3}">
      <dgm:prSet phldrT="[Текст]" custT="1"/>
      <dgm:spPr>
        <a:xfrm>
          <a:off x="3347858" y="714357"/>
          <a:ext cx="2780623" cy="3606099"/>
        </a:xfrm>
      </dgm:spPr>
      <dgm:t>
        <a:bodyPr/>
        <a:lstStyle/>
        <a:p>
          <a:r>
            <a:rPr lang="ru-RU" sz="2400" dirty="0" smtClean="0">
              <a:latin typeface="Times New Roman" pitchFamily="18" charset="0"/>
              <a:ea typeface="+mn-ea"/>
              <a:cs typeface="Times New Roman" pitchFamily="18" charset="0"/>
            </a:rPr>
            <a:t>Предоставляются в целях софинансирования расходных обязательств</a:t>
          </a:r>
          <a:endParaRPr lang="ru-RU" sz="2400" dirty="0">
            <a:latin typeface="Times New Roman" pitchFamily="18" charset="0"/>
            <a:ea typeface="+mn-ea"/>
            <a:cs typeface="Times New Roman" pitchFamily="18" charset="0"/>
          </a:endParaRPr>
        </a:p>
      </dgm:t>
    </dgm:pt>
    <dgm:pt modelId="{A14CFA87-00A7-4420-84FE-9388EB10FC2D}" type="parTrans" cxnId="{6EF5EDB3-6FCC-467A-B420-3859CAB26A4D}">
      <dgm:prSet/>
      <dgm:spPr/>
      <dgm:t>
        <a:bodyPr/>
        <a:lstStyle/>
        <a:p>
          <a:endParaRPr lang="ru-RU"/>
        </a:p>
      </dgm:t>
    </dgm:pt>
    <dgm:pt modelId="{44DFB365-D3AB-42FB-AE1C-B0BB97F96D57}" type="sibTrans" cxnId="{6EF5EDB3-6FCC-467A-B420-3859CAB26A4D}">
      <dgm:prSet/>
      <dgm:spPr/>
      <dgm:t>
        <a:bodyPr/>
        <a:lstStyle/>
        <a:p>
          <a:endParaRPr lang="ru-RU"/>
        </a:p>
      </dgm:t>
    </dgm:pt>
    <dgm:pt modelId="{9BB6A718-B96A-46E4-8FC7-BF2D19EBAED9}">
      <dgm:prSet phldrT="[Текст]" custT="1"/>
      <dgm:spPr>
        <a:xfrm>
          <a:off x="6351599" y="0"/>
          <a:ext cx="2780623" cy="1113336"/>
        </a:xfrm>
      </dgm:spPr>
      <dgm:t>
        <a:bodyPr/>
        <a:lstStyle/>
        <a:p>
          <a:r>
            <a:rPr lang="ru-RU" sz="2800" dirty="0" smtClean="0">
              <a:latin typeface="Calibri"/>
              <a:ea typeface="+mn-ea"/>
              <a:cs typeface="+mn-cs"/>
            </a:rPr>
            <a:t>Субвенции (от лат. subvenire «приходить на помощь») </a:t>
          </a:r>
        </a:p>
      </dgm:t>
    </dgm:pt>
    <dgm:pt modelId="{2C8B5DC5-E2A1-4C4C-B241-E2765F57F14A}" type="parTrans" cxnId="{E065585F-750A-48D5-8D63-C5A83913685F}">
      <dgm:prSet/>
      <dgm:spPr/>
      <dgm:t>
        <a:bodyPr/>
        <a:lstStyle/>
        <a:p>
          <a:endParaRPr lang="ru-RU"/>
        </a:p>
      </dgm:t>
    </dgm:pt>
    <dgm:pt modelId="{F78DC7B6-60E6-45C2-8950-583E7F5C5CD2}" type="sibTrans" cxnId="{E065585F-750A-48D5-8D63-C5A83913685F}">
      <dgm:prSet/>
      <dgm:spPr/>
      <dgm:t>
        <a:bodyPr/>
        <a:lstStyle/>
        <a:p>
          <a:endParaRPr lang="ru-RU"/>
        </a:p>
      </dgm:t>
    </dgm:pt>
    <dgm:pt modelId="{AACF09CF-5B30-48E2-8E0C-0E1CCD80FFC1}">
      <dgm:prSet phldrT="[Текст]" custT="1"/>
      <dgm:spPr>
        <a:xfrm>
          <a:off x="6156176" y="1113336"/>
          <a:ext cx="2780623" cy="3606099"/>
        </a:xfrm>
      </dgm:spPr>
      <dgm:t>
        <a:bodyPr/>
        <a:lstStyle/>
        <a:p>
          <a:r>
            <a:rPr lang="ru-RU" sz="2400" dirty="0" smtClean="0">
              <a:latin typeface="Times New Roman" pitchFamily="18" charset="0"/>
              <a:ea typeface="+mn-ea"/>
              <a:cs typeface="Times New Roman" pitchFamily="18" charset="0"/>
            </a:rPr>
            <a:t>Предоставляются в целях финансового обеспечения расходных обязательств по переданным полномочиям </a:t>
          </a:r>
          <a:endParaRPr lang="ru-RU" sz="2400" dirty="0">
            <a:latin typeface="Times New Roman" pitchFamily="18" charset="0"/>
            <a:ea typeface="+mn-ea"/>
            <a:cs typeface="Times New Roman" pitchFamily="18" charset="0"/>
          </a:endParaRPr>
        </a:p>
      </dgm:t>
    </dgm:pt>
    <dgm:pt modelId="{D58757EB-1CBE-4B2C-BF10-7B82E26D1901}" type="parTrans" cxnId="{664CAD15-1E43-4A1B-BA6F-4CBA3E1B38AF}">
      <dgm:prSet/>
      <dgm:spPr/>
      <dgm:t>
        <a:bodyPr/>
        <a:lstStyle/>
        <a:p>
          <a:endParaRPr lang="ru-RU"/>
        </a:p>
      </dgm:t>
    </dgm:pt>
    <dgm:pt modelId="{D7CEDB40-7C51-4808-B492-5251553D9CA7}" type="sibTrans" cxnId="{664CAD15-1E43-4A1B-BA6F-4CBA3E1B38AF}">
      <dgm:prSet/>
      <dgm:spPr/>
      <dgm:t>
        <a:bodyPr/>
        <a:lstStyle/>
        <a:p>
          <a:endParaRPr lang="ru-RU"/>
        </a:p>
      </dgm:t>
    </dgm:pt>
    <dgm:pt modelId="{D216E580-BFB4-446F-ACD8-73475E3BAC54}">
      <dgm:prSet custT="1"/>
      <dgm:spPr/>
      <dgm:t>
        <a:bodyPr/>
        <a:lstStyle/>
        <a:p>
          <a:endParaRPr lang="ru-RU" sz="2400" dirty="0" smtClean="0">
            <a:latin typeface="Times New Roman" pitchFamily="18" charset="0"/>
            <a:ea typeface="+mn-ea"/>
            <a:cs typeface="Times New Roman" pitchFamily="18" charset="0"/>
          </a:endParaRPr>
        </a:p>
      </dgm:t>
    </dgm:pt>
    <dgm:pt modelId="{4B123928-3495-4388-9BEB-E8862F27AD23}" type="parTrans" cxnId="{99F0EF0A-3479-46B4-9511-66425DF47FC9}">
      <dgm:prSet/>
      <dgm:spPr/>
      <dgm:t>
        <a:bodyPr/>
        <a:lstStyle/>
        <a:p>
          <a:endParaRPr lang="ru-RU"/>
        </a:p>
      </dgm:t>
    </dgm:pt>
    <dgm:pt modelId="{099BB47E-781E-40D5-9945-3BC7D2C16561}" type="sibTrans" cxnId="{99F0EF0A-3479-46B4-9511-66425DF47FC9}">
      <dgm:prSet/>
      <dgm:spPr/>
      <dgm:t>
        <a:bodyPr/>
        <a:lstStyle/>
        <a:p>
          <a:endParaRPr lang="ru-RU"/>
        </a:p>
      </dgm:t>
    </dgm:pt>
    <dgm:pt modelId="{0E2E11C0-43BE-40D1-8FD7-5F274D3CCA35}">
      <dgm:prSet custT="1"/>
      <dgm:spPr/>
      <dgm:t>
        <a:bodyPr/>
        <a:lstStyle/>
        <a:p>
          <a:endParaRPr lang="ru-RU" sz="2400" dirty="0" smtClean="0">
            <a:latin typeface="Times New Roman" pitchFamily="18" charset="0"/>
            <a:ea typeface="+mn-ea"/>
            <a:cs typeface="Times New Roman" pitchFamily="18" charset="0"/>
          </a:endParaRPr>
        </a:p>
      </dgm:t>
    </dgm:pt>
    <dgm:pt modelId="{49BAA4B5-A0B7-4806-A175-97BA4A563F7A}" type="parTrans" cxnId="{16CB670A-C21D-46F7-B29B-15F92FE0916E}">
      <dgm:prSet/>
      <dgm:spPr/>
      <dgm:t>
        <a:bodyPr/>
        <a:lstStyle/>
        <a:p>
          <a:endParaRPr lang="ru-RU"/>
        </a:p>
      </dgm:t>
    </dgm:pt>
    <dgm:pt modelId="{31356C70-746F-4E0F-B493-485BD90F6DC4}" type="sibTrans" cxnId="{16CB670A-C21D-46F7-B29B-15F92FE0916E}">
      <dgm:prSet/>
      <dgm:spPr/>
      <dgm:t>
        <a:bodyPr/>
        <a:lstStyle/>
        <a:p>
          <a:endParaRPr lang="ru-RU"/>
        </a:p>
      </dgm:t>
    </dgm:pt>
    <dgm:pt modelId="{5412008F-67A4-4E73-A059-8D879EE8210C}">
      <dgm:prSet custT="1"/>
      <dgm:spPr/>
      <dgm:t>
        <a:bodyPr/>
        <a:lstStyle/>
        <a:p>
          <a:endParaRPr lang="ru-RU" sz="2400" dirty="0" smtClean="0">
            <a:latin typeface="Times New Roman" pitchFamily="18" charset="0"/>
            <a:ea typeface="+mn-ea"/>
            <a:cs typeface="Times New Roman" pitchFamily="18" charset="0"/>
          </a:endParaRPr>
        </a:p>
      </dgm:t>
    </dgm:pt>
    <dgm:pt modelId="{4DFC9688-843F-45D0-8EC8-17E5A2983FDA}" type="parTrans" cxnId="{01F55761-4130-45D7-8078-20F76E23A00A}">
      <dgm:prSet/>
      <dgm:spPr/>
      <dgm:t>
        <a:bodyPr/>
        <a:lstStyle/>
        <a:p>
          <a:endParaRPr lang="ru-RU"/>
        </a:p>
      </dgm:t>
    </dgm:pt>
    <dgm:pt modelId="{EE0B9A9A-E3C8-48C4-B9F7-EBFB7BEA3D0A}" type="sibTrans" cxnId="{01F55761-4130-45D7-8078-20F76E23A00A}">
      <dgm:prSet/>
      <dgm:spPr/>
      <dgm:t>
        <a:bodyPr/>
        <a:lstStyle/>
        <a:p>
          <a:endParaRPr lang="ru-RU"/>
        </a:p>
      </dgm:t>
    </dgm:pt>
    <dgm:pt modelId="{12DBE7FA-3759-426A-9870-91148827F0F9}" type="pres">
      <dgm:prSet presAssocID="{2984290E-AF0E-4AB4-AD8D-C9F22D4F1AB4}" presName="Name0" presStyleCnt="0">
        <dgm:presLayoutVars>
          <dgm:dir/>
          <dgm:animLvl val="lvl"/>
          <dgm:resizeHandles val="exact"/>
        </dgm:presLayoutVars>
      </dgm:prSet>
      <dgm:spPr/>
      <dgm:t>
        <a:bodyPr/>
        <a:lstStyle/>
        <a:p>
          <a:endParaRPr lang="ru-RU"/>
        </a:p>
      </dgm:t>
    </dgm:pt>
    <dgm:pt modelId="{677E88ED-5FF5-43EA-A1D1-911910497166}" type="pres">
      <dgm:prSet presAssocID="{DAB06A22-9422-43EB-BCA3-2ED64A18B356}" presName="linNode" presStyleCnt="0"/>
      <dgm:spPr/>
      <dgm:t>
        <a:bodyPr/>
        <a:lstStyle/>
        <a:p>
          <a:endParaRPr lang="ru-RU"/>
        </a:p>
      </dgm:t>
    </dgm:pt>
    <dgm:pt modelId="{126E1ED8-70B7-4E8E-B1EA-C116A2B45CE2}" type="pres">
      <dgm:prSet presAssocID="{DAB06A22-9422-43EB-BCA3-2ED64A18B356}" presName="parentText" presStyleLbl="node1" presStyleIdx="0" presStyleCnt="3">
        <dgm:presLayoutVars>
          <dgm:chMax val="1"/>
          <dgm:bulletEnabled val="1"/>
        </dgm:presLayoutVars>
      </dgm:prSet>
      <dgm:spPr/>
      <dgm:t>
        <a:bodyPr/>
        <a:lstStyle/>
        <a:p>
          <a:endParaRPr lang="ru-RU"/>
        </a:p>
      </dgm:t>
    </dgm:pt>
    <dgm:pt modelId="{7222D1CE-DBA3-48CA-A59A-B9989583DD83}" type="pres">
      <dgm:prSet presAssocID="{DAB06A22-9422-43EB-BCA3-2ED64A18B356}" presName="descendantText" presStyleLbl="alignAccFollowNode1" presStyleIdx="0" presStyleCnt="3" custScaleY="98753" custLinFactNeighborX="321" custLinFactNeighborY="4352">
        <dgm:presLayoutVars>
          <dgm:bulletEnabled val="1"/>
        </dgm:presLayoutVars>
      </dgm:prSet>
      <dgm:spPr/>
      <dgm:t>
        <a:bodyPr/>
        <a:lstStyle/>
        <a:p>
          <a:endParaRPr lang="ru-RU"/>
        </a:p>
      </dgm:t>
    </dgm:pt>
    <dgm:pt modelId="{78C7D960-0957-4049-A941-5AAB47CA7EE4}" type="pres">
      <dgm:prSet presAssocID="{A42B9A55-5B79-4096-82A4-5546681C29AC}" presName="sp" presStyleCnt="0"/>
      <dgm:spPr/>
      <dgm:t>
        <a:bodyPr/>
        <a:lstStyle/>
        <a:p>
          <a:endParaRPr lang="ru-RU"/>
        </a:p>
      </dgm:t>
    </dgm:pt>
    <dgm:pt modelId="{88B5E63A-A6D8-4FE1-B4A2-FA3E2619CD96}" type="pres">
      <dgm:prSet presAssocID="{8657BE62-870E-4F96-9B06-A19C1C4B458D}" presName="linNode" presStyleCnt="0"/>
      <dgm:spPr/>
      <dgm:t>
        <a:bodyPr/>
        <a:lstStyle/>
        <a:p>
          <a:endParaRPr lang="ru-RU"/>
        </a:p>
      </dgm:t>
    </dgm:pt>
    <dgm:pt modelId="{752B7EA6-B56E-4EC2-951B-64CF226C1F8B}" type="pres">
      <dgm:prSet presAssocID="{8657BE62-870E-4F96-9B06-A19C1C4B458D}" presName="parentText" presStyleLbl="node1" presStyleIdx="1" presStyleCnt="3">
        <dgm:presLayoutVars>
          <dgm:chMax val="1"/>
          <dgm:bulletEnabled val="1"/>
        </dgm:presLayoutVars>
      </dgm:prSet>
      <dgm:spPr/>
      <dgm:t>
        <a:bodyPr/>
        <a:lstStyle/>
        <a:p>
          <a:endParaRPr lang="ru-RU"/>
        </a:p>
      </dgm:t>
    </dgm:pt>
    <dgm:pt modelId="{1F3EA630-8243-4A76-9A98-37938F177CA4}" type="pres">
      <dgm:prSet presAssocID="{8657BE62-870E-4F96-9B06-A19C1C4B458D}" presName="descendantText" presStyleLbl="alignAccFollowNode1" presStyleIdx="1" presStyleCnt="3">
        <dgm:presLayoutVars>
          <dgm:bulletEnabled val="1"/>
        </dgm:presLayoutVars>
      </dgm:prSet>
      <dgm:spPr/>
      <dgm:t>
        <a:bodyPr/>
        <a:lstStyle/>
        <a:p>
          <a:endParaRPr lang="ru-RU"/>
        </a:p>
      </dgm:t>
    </dgm:pt>
    <dgm:pt modelId="{357B1DC3-8EC7-488F-81DD-33BE9EC6CC24}" type="pres">
      <dgm:prSet presAssocID="{C3CC5A77-4E96-4775-AB99-2C2598ECFD0F}" presName="sp" presStyleCnt="0"/>
      <dgm:spPr/>
      <dgm:t>
        <a:bodyPr/>
        <a:lstStyle/>
        <a:p>
          <a:endParaRPr lang="ru-RU"/>
        </a:p>
      </dgm:t>
    </dgm:pt>
    <dgm:pt modelId="{BDA356C4-9B3D-46B2-86DF-C71102A9CAEF}" type="pres">
      <dgm:prSet presAssocID="{9BB6A718-B96A-46E4-8FC7-BF2D19EBAED9}" presName="linNode" presStyleCnt="0"/>
      <dgm:spPr/>
      <dgm:t>
        <a:bodyPr/>
        <a:lstStyle/>
        <a:p>
          <a:endParaRPr lang="ru-RU"/>
        </a:p>
      </dgm:t>
    </dgm:pt>
    <dgm:pt modelId="{C2C7F575-0C3C-422C-B84A-1E55D238AAF4}" type="pres">
      <dgm:prSet presAssocID="{9BB6A718-B96A-46E4-8FC7-BF2D19EBAED9}" presName="parentText" presStyleLbl="node1" presStyleIdx="2" presStyleCnt="3">
        <dgm:presLayoutVars>
          <dgm:chMax val="1"/>
          <dgm:bulletEnabled val="1"/>
        </dgm:presLayoutVars>
      </dgm:prSet>
      <dgm:spPr/>
      <dgm:t>
        <a:bodyPr/>
        <a:lstStyle/>
        <a:p>
          <a:endParaRPr lang="ru-RU"/>
        </a:p>
      </dgm:t>
    </dgm:pt>
    <dgm:pt modelId="{40E7D2FB-5E92-4F16-AA39-35CFF99F4812}" type="pres">
      <dgm:prSet presAssocID="{9BB6A718-B96A-46E4-8FC7-BF2D19EBAED9}" presName="descendantText" presStyleLbl="alignAccFollowNode1" presStyleIdx="2" presStyleCnt="3">
        <dgm:presLayoutVars>
          <dgm:bulletEnabled val="1"/>
        </dgm:presLayoutVars>
      </dgm:prSet>
      <dgm:spPr/>
      <dgm:t>
        <a:bodyPr/>
        <a:lstStyle/>
        <a:p>
          <a:endParaRPr lang="ru-RU"/>
        </a:p>
      </dgm:t>
    </dgm:pt>
  </dgm:ptLst>
  <dgm:cxnLst>
    <dgm:cxn modelId="{16CB670A-C21D-46F7-B29B-15F92FE0916E}" srcId="{8657BE62-870E-4F96-9B06-A19C1C4B458D}" destId="{0E2E11C0-43BE-40D1-8FD7-5F274D3CCA35}" srcOrd="1" destOrd="0" parTransId="{49BAA4B5-A0B7-4806-A175-97BA4A563F7A}" sibTransId="{31356C70-746F-4E0F-B493-485BD90F6DC4}"/>
    <dgm:cxn modelId="{FD46CBD2-D900-4968-AB1C-E596B64E333A}" type="presOf" srcId="{AACF09CF-5B30-48E2-8E0C-0E1CCD80FFC1}" destId="{40E7D2FB-5E92-4F16-AA39-35CFF99F4812}" srcOrd="0" destOrd="0" presId="urn:microsoft.com/office/officeart/2005/8/layout/vList5"/>
    <dgm:cxn modelId="{06422214-5167-4ED1-A297-D015BD72E948}" type="presOf" srcId="{DAB06A22-9422-43EB-BCA3-2ED64A18B356}" destId="{126E1ED8-70B7-4E8E-B1EA-C116A2B45CE2}" srcOrd="0" destOrd="0" presId="urn:microsoft.com/office/officeart/2005/8/layout/vList5"/>
    <dgm:cxn modelId="{C915740F-465A-4C46-8C0A-2BE376A4A7D0}" type="presOf" srcId="{2984290E-AF0E-4AB4-AD8D-C9F22D4F1AB4}" destId="{12DBE7FA-3759-426A-9870-91148827F0F9}" srcOrd="0" destOrd="0" presId="urn:microsoft.com/office/officeart/2005/8/layout/vList5"/>
    <dgm:cxn modelId="{8B6BC69C-8D0C-4BE1-9372-318B2C732B7F}" type="presOf" srcId="{0E2E11C0-43BE-40D1-8FD7-5F274D3CCA35}" destId="{1F3EA630-8243-4A76-9A98-37938F177CA4}" srcOrd="0" destOrd="1" presId="urn:microsoft.com/office/officeart/2005/8/layout/vList5"/>
    <dgm:cxn modelId="{E11C2A54-071F-4384-8F45-D29DD7F3F2C3}" srcId="{2984290E-AF0E-4AB4-AD8D-C9F22D4F1AB4}" destId="{DAB06A22-9422-43EB-BCA3-2ED64A18B356}" srcOrd="0" destOrd="0" parTransId="{26F4BF50-F842-4A2D-9C0E-E3D49143EB5B}" sibTransId="{A42B9A55-5B79-4096-82A4-5546681C29AC}"/>
    <dgm:cxn modelId="{AE6BEEBA-24BE-4A72-B7C4-449230990189}" type="presOf" srcId="{256FDB2B-10AA-4041-A5E5-0498549EF486}" destId="{7222D1CE-DBA3-48CA-A59A-B9989583DD83}" srcOrd="0" destOrd="0" presId="urn:microsoft.com/office/officeart/2005/8/layout/vList5"/>
    <dgm:cxn modelId="{E065585F-750A-48D5-8D63-C5A83913685F}" srcId="{2984290E-AF0E-4AB4-AD8D-C9F22D4F1AB4}" destId="{9BB6A718-B96A-46E4-8FC7-BF2D19EBAED9}" srcOrd="2" destOrd="0" parTransId="{2C8B5DC5-E2A1-4C4C-B241-E2765F57F14A}" sibTransId="{F78DC7B6-60E6-45C2-8950-583E7F5C5CD2}"/>
    <dgm:cxn modelId="{564ABA57-620D-4C39-8EB5-D6805B122661}" type="presOf" srcId="{5412008F-67A4-4E73-A059-8D879EE8210C}" destId="{40E7D2FB-5E92-4F16-AA39-35CFF99F4812}" srcOrd="0" destOrd="1" presId="urn:microsoft.com/office/officeart/2005/8/layout/vList5"/>
    <dgm:cxn modelId="{01F55761-4130-45D7-8078-20F76E23A00A}" srcId="{9BB6A718-B96A-46E4-8FC7-BF2D19EBAED9}" destId="{5412008F-67A4-4E73-A059-8D879EE8210C}" srcOrd="1" destOrd="0" parTransId="{4DFC9688-843F-45D0-8EC8-17E5A2983FDA}" sibTransId="{EE0B9A9A-E3C8-48C4-B9F7-EBFB7BEA3D0A}"/>
    <dgm:cxn modelId="{DF07721A-618D-44E9-8470-FA04376368B9}" srcId="{2984290E-AF0E-4AB4-AD8D-C9F22D4F1AB4}" destId="{8657BE62-870E-4F96-9B06-A19C1C4B458D}" srcOrd="1" destOrd="0" parTransId="{43202BDA-1117-46C6-BC82-9A87BC4CF1F5}" sibTransId="{C3CC5A77-4E96-4775-AB99-2C2598ECFD0F}"/>
    <dgm:cxn modelId="{E961CC5F-C4D9-4599-B070-61621A5D9C48}" type="presOf" srcId="{D216E580-BFB4-446F-ACD8-73475E3BAC54}" destId="{7222D1CE-DBA3-48CA-A59A-B9989583DD83}" srcOrd="0" destOrd="1" presId="urn:microsoft.com/office/officeart/2005/8/layout/vList5"/>
    <dgm:cxn modelId="{99F0EF0A-3479-46B4-9511-66425DF47FC9}" srcId="{DAB06A22-9422-43EB-BCA3-2ED64A18B356}" destId="{D216E580-BFB4-446F-ACD8-73475E3BAC54}" srcOrd="1" destOrd="0" parTransId="{4B123928-3495-4388-9BEB-E8862F27AD23}" sibTransId="{099BB47E-781E-40D5-9945-3BC7D2C16561}"/>
    <dgm:cxn modelId="{6EF5EDB3-6FCC-467A-B420-3859CAB26A4D}" srcId="{8657BE62-870E-4F96-9B06-A19C1C4B458D}" destId="{1D28E7CF-5DA2-4B4A-98B3-029092CF4BA3}" srcOrd="0" destOrd="0" parTransId="{A14CFA87-00A7-4420-84FE-9388EB10FC2D}" sibTransId="{44DFB365-D3AB-42FB-AE1C-B0BB97F96D57}"/>
    <dgm:cxn modelId="{A8251854-173B-4345-9CC6-4DFA9351FEE6}" type="presOf" srcId="{8657BE62-870E-4F96-9B06-A19C1C4B458D}" destId="{752B7EA6-B56E-4EC2-951B-64CF226C1F8B}" srcOrd="0" destOrd="0" presId="urn:microsoft.com/office/officeart/2005/8/layout/vList5"/>
    <dgm:cxn modelId="{664CAD15-1E43-4A1B-BA6F-4CBA3E1B38AF}" srcId="{9BB6A718-B96A-46E4-8FC7-BF2D19EBAED9}" destId="{AACF09CF-5B30-48E2-8E0C-0E1CCD80FFC1}" srcOrd="0" destOrd="0" parTransId="{D58757EB-1CBE-4B2C-BF10-7B82E26D1901}" sibTransId="{D7CEDB40-7C51-4808-B492-5251553D9CA7}"/>
    <dgm:cxn modelId="{58EA1F5C-32FD-4213-A395-8318672A4B15}" srcId="{DAB06A22-9422-43EB-BCA3-2ED64A18B356}" destId="{256FDB2B-10AA-4041-A5E5-0498549EF486}" srcOrd="0" destOrd="0" parTransId="{F142A33A-14AE-4E04-802D-0DB5B7CD4AF9}" sibTransId="{415770A8-7E31-41F4-8F34-17206315AEB6}"/>
    <dgm:cxn modelId="{8D42BA40-5AC6-41E1-B553-EF7603D3ABF7}" type="presOf" srcId="{1D28E7CF-5DA2-4B4A-98B3-029092CF4BA3}" destId="{1F3EA630-8243-4A76-9A98-37938F177CA4}" srcOrd="0" destOrd="0" presId="urn:microsoft.com/office/officeart/2005/8/layout/vList5"/>
    <dgm:cxn modelId="{666B5B79-3D8C-4EC7-B039-1865D38B4720}" type="presOf" srcId="{9BB6A718-B96A-46E4-8FC7-BF2D19EBAED9}" destId="{C2C7F575-0C3C-422C-B84A-1E55D238AAF4}" srcOrd="0" destOrd="0" presId="urn:microsoft.com/office/officeart/2005/8/layout/vList5"/>
    <dgm:cxn modelId="{F49D0DB5-B849-480C-B645-A5EAD2945FB4}" type="presParOf" srcId="{12DBE7FA-3759-426A-9870-91148827F0F9}" destId="{677E88ED-5FF5-43EA-A1D1-911910497166}" srcOrd="0" destOrd="0" presId="urn:microsoft.com/office/officeart/2005/8/layout/vList5"/>
    <dgm:cxn modelId="{61446A48-9990-476A-B564-3C1E93237E27}" type="presParOf" srcId="{677E88ED-5FF5-43EA-A1D1-911910497166}" destId="{126E1ED8-70B7-4E8E-B1EA-C116A2B45CE2}" srcOrd="0" destOrd="0" presId="urn:microsoft.com/office/officeart/2005/8/layout/vList5"/>
    <dgm:cxn modelId="{79E335B7-646B-4822-A582-B4EACDA3BD9A}" type="presParOf" srcId="{677E88ED-5FF5-43EA-A1D1-911910497166}" destId="{7222D1CE-DBA3-48CA-A59A-B9989583DD83}" srcOrd="1" destOrd="0" presId="urn:microsoft.com/office/officeart/2005/8/layout/vList5"/>
    <dgm:cxn modelId="{AF2F1DAC-4CE9-45A9-803F-76F3068B598C}" type="presParOf" srcId="{12DBE7FA-3759-426A-9870-91148827F0F9}" destId="{78C7D960-0957-4049-A941-5AAB47CA7EE4}" srcOrd="1" destOrd="0" presId="urn:microsoft.com/office/officeart/2005/8/layout/vList5"/>
    <dgm:cxn modelId="{91EA9865-BD46-49AA-AAB1-9C247E944BA3}" type="presParOf" srcId="{12DBE7FA-3759-426A-9870-91148827F0F9}" destId="{88B5E63A-A6D8-4FE1-B4A2-FA3E2619CD96}" srcOrd="2" destOrd="0" presId="urn:microsoft.com/office/officeart/2005/8/layout/vList5"/>
    <dgm:cxn modelId="{F7C8A55E-A791-4793-9F65-C1047793DA97}" type="presParOf" srcId="{88B5E63A-A6D8-4FE1-B4A2-FA3E2619CD96}" destId="{752B7EA6-B56E-4EC2-951B-64CF226C1F8B}" srcOrd="0" destOrd="0" presId="urn:microsoft.com/office/officeart/2005/8/layout/vList5"/>
    <dgm:cxn modelId="{B4B84883-AE04-416C-8AB1-B3DE1E035653}" type="presParOf" srcId="{88B5E63A-A6D8-4FE1-B4A2-FA3E2619CD96}" destId="{1F3EA630-8243-4A76-9A98-37938F177CA4}" srcOrd="1" destOrd="0" presId="urn:microsoft.com/office/officeart/2005/8/layout/vList5"/>
    <dgm:cxn modelId="{E8F46518-D5CA-4B76-9220-B12762E5C922}" type="presParOf" srcId="{12DBE7FA-3759-426A-9870-91148827F0F9}" destId="{357B1DC3-8EC7-488F-81DD-33BE9EC6CC24}" srcOrd="3" destOrd="0" presId="urn:microsoft.com/office/officeart/2005/8/layout/vList5"/>
    <dgm:cxn modelId="{C16D77BE-2A13-49B1-8AD0-B6023F5716F9}" type="presParOf" srcId="{12DBE7FA-3759-426A-9870-91148827F0F9}" destId="{BDA356C4-9B3D-46B2-86DF-C71102A9CAEF}" srcOrd="4" destOrd="0" presId="urn:microsoft.com/office/officeart/2005/8/layout/vList5"/>
    <dgm:cxn modelId="{6552C02D-E16A-4F5C-852F-C82630C50C7A}" type="presParOf" srcId="{BDA356C4-9B3D-46B2-86DF-C71102A9CAEF}" destId="{C2C7F575-0C3C-422C-B84A-1E55D238AAF4}" srcOrd="0" destOrd="0" presId="urn:microsoft.com/office/officeart/2005/8/layout/vList5"/>
    <dgm:cxn modelId="{3AD5A478-6DE7-4809-9857-BC8A5289DE75}" type="presParOf" srcId="{BDA356C4-9B3D-46B2-86DF-C71102A9CAEF}" destId="{40E7D2FB-5E92-4F16-AA39-35CFF99F481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FAD39F-F9F9-4980-B4A9-A0BF822AE594}" type="doc">
      <dgm:prSet loTypeId="urn:microsoft.com/office/officeart/2005/8/layout/vList6" loCatId="list" qsTypeId="urn:microsoft.com/office/officeart/2005/8/quickstyle/3d3" qsCatId="3D" csTypeId="urn:microsoft.com/office/officeart/2005/8/colors/colorful3" csCatId="colorful" phldr="1"/>
      <dgm:spPr/>
      <dgm:t>
        <a:bodyPr/>
        <a:lstStyle/>
        <a:p>
          <a:endParaRPr lang="ru-RU"/>
        </a:p>
      </dgm:t>
    </dgm:pt>
    <dgm:pt modelId="{C13F710D-5C86-4DA1-BD43-5C4F507C36F7}">
      <dgm:prSet phldrT="[Текст]" custT="1"/>
      <dgm:spPr/>
      <dgm:t>
        <a:bodyPr/>
        <a:lstStyle/>
        <a:p>
          <a:r>
            <a:rPr lang="ru-RU" sz="3200" dirty="0" smtClean="0">
              <a:effectLst>
                <a:outerShdw blurRad="38100" dist="38100" dir="2700000" algn="tl">
                  <a:srgbClr val="000000">
                    <a:alpha val="43137"/>
                  </a:srgbClr>
                </a:outerShdw>
              </a:effectLst>
            </a:rPr>
            <a:t>Прогноз</a:t>
          </a:r>
          <a:endParaRPr lang="ru-RU" sz="3200" dirty="0">
            <a:effectLst>
              <a:outerShdw blurRad="38100" dist="38100" dir="2700000" algn="tl">
                <a:srgbClr val="000000">
                  <a:alpha val="43137"/>
                </a:srgbClr>
              </a:outerShdw>
            </a:effectLst>
          </a:endParaRPr>
        </a:p>
      </dgm:t>
    </dgm:pt>
    <dgm:pt modelId="{7B7B8EB7-C871-44F4-9754-71999B48F979}" type="parTrans" cxnId="{B5C0BA22-6BAD-4988-BB33-3D30BE769E16}">
      <dgm:prSet/>
      <dgm:spPr/>
      <dgm:t>
        <a:bodyPr/>
        <a:lstStyle/>
        <a:p>
          <a:endParaRPr lang="ru-RU"/>
        </a:p>
      </dgm:t>
    </dgm:pt>
    <dgm:pt modelId="{F6199FCB-E2F1-42B7-A790-158B9493E60D}" type="sibTrans" cxnId="{B5C0BA22-6BAD-4988-BB33-3D30BE769E16}">
      <dgm:prSet/>
      <dgm:spPr/>
      <dgm:t>
        <a:bodyPr/>
        <a:lstStyle/>
        <a:p>
          <a:endParaRPr lang="ru-RU"/>
        </a:p>
      </dgm:t>
    </dgm:pt>
    <dgm:pt modelId="{C941A8C8-016A-4898-B975-6FCF4E10531A}">
      <dgm:prSet phldrT="[Текст]" custT="1"/>
      <dgm:spPr/>
      <dgm:t>
        <a:bodyPr/>
        <a:lstStyle/>
        <a:p>
          <a:r>
            <a:rPr lang="ru-RU" sz="3200" smtClean="0">
              <a:effectLst>
                <a:outerShdw blurRad="38100" dist="38100" dir="2700000" algn="tl">
                  <a:srgbClr val="000000">
                    <a:alpha val="43137"/>
                  </a:srgbClr>
                </a:outerShdw>
              </a:effectLst>
            </a:rPr>
            <a:t>Темп роста</a:t>
          </a:r>
          <a:endParaRPr lang="ru-RU" sz="3200" dirty="0">
            <a:effectLst>
              <a:outerShdw blurRad="38100" dist="38100" dir="2700000" algn="tl">
                <a:srgbClr val="000000">
                  <a:alpha val="43137"/>
                </a:srgbClr>
              </a:outerShdw>
            </a:effectLst>
          </a:endParaRPr>
        </a:p>
      </dgm:t>
    </dgm:pt>
    <dgm:pt modelId="{3428FD6C-754F-46F3-9703-F386E4C7D573}" type="parTrans" cxnId="{CCD9AB01-8294-46B4-8336-2556C130F99B}">
      <dgm:prSet/>
      <dgm:spPr/>
      <dgm:t>
        <a:bodyPr/>
        <a:lstStyle/>
        <a:p>
          <a:endParaRPr lang="ru-RU"/>
        </a:p>
      </dgm:t>
    </dgm:pt>
    <dgm:pt modelId="{5449A25D-4849-4806-891D-F08CF4AE6B7C}" type="sibTrans" cxnId="{CCD9AB01-8294-46B4-8336-2556C130F99B}">
      <dgm:prSet/>
      <dgm:spPr/>
      <dgm:t>
        <a:bodyPr/>
        <a:lstStyle/>
        <a:p>
          <a:endParaRPr lang="ru-RU"/>
        </a:p>
      </dgm:t>
    </dgm:pt>
    <dgm:pt modelId="{86593E6B-59F8-48B5-ACF0-7DDAD14455A7}">
      <dgm:prSet phldrT="[Текст]" custT="1"/>
      <dgm:spPr/>
      <dgm:t>
        <a:bodyPr/>
        <a:lstStyle/>
        <a:p>
          <a:pPr algn="ctr"/>
          <a:endParaRPr lang="ru-RU" sz="2000" dirty="0">
            <a:effectLst>
              <a:outerShdw blurRad="38100" dist="38100" dir="2700000" algn="tl">
                <a:srgbClr val="000000">
                  <a:alpha val="43137"/>
                </a:srgbClr>
              </a:outerShdw>
            </a:effectLst>
          </a:endParaRPr>
        </a:p>
      </dgm:t>
    </dgm:pt>
    <dgm:pt modelId="{34276B51-7961-4ED1-B37C-BFC3FEF8356B}" type="sibTrans" cxnId="{D314E812-A152-4597-8A9C-3E123116841E}">
      <dgm:prSet/>
      <dgm:spPr/>
      <dgm:t>
        <a:bodyPr/>
        <a:lstStyle/>
        <a:p>
          <a:endParaRPr lang="ru-RU"/>
        </a:p>
      </dgm:t>
    </dgm:pt>
    <dgm:pt modelId="{09BBB549-076F-48F5-BD4E-78E750DB16F5}" type="parTrans" cxnId="{D314E812-A152-4597-8A9C-3E123116841E}">
      <dgm:prSet/>
      <dgm:spPr/>
      <dgm:t>
        <a:bodyPr/>
        <a:lstStyle/>
        <a:p>
          <a:endParaRPr lang="ru-RU"/>
        </a:p>
      </dgm:t>
    </dgm:pt>
    <dgm:pt modelId="{74E1C5CB-3C0B-49A7-89D2-213192162FFB}">
      <dgm:prSet phldrT="[Текст]" custT="1"/>
      <dgm:spPr/>
      <dgm:t>
        <a:bodyPr/>
        <a:lstStyle/>
        <a:p>
          <a:pPr algn="ctr"/>
          <a:endParaRPr lang="ru-RU" sz="2000" dirty="0">
            <a:effectLst>
              <a:outerShdw blurRad="38100" dist="38100" dir="2700000" algn="tl">
                <a:srgbClr val="000000">
                  <a:alpha val="43137"/>
                </a:srgbClr>
              </a:outerShdw>
            </a:effectLst>
          </a:endParaRPr>
        </a:p>
      </dgm:t>
    </dgm:pt>
    <dgm:pt modelId="{075EC562-FDD4-4D23-9148-564093BDFFF3}" type="parTrans" cxnId="{46940520-58FE-48EC-9518-E6913A0C43EA}">
      <dgm:prSet/>
      <dgm:spPr/>
      <dgm:t>
        <a:bodyPr/>
        <a:lstStyle/>
        <a:p>
          <a:endParaRPr lang="ru-RU"/>
        </a:p>
      </dgm:t>
    </dgm:pt>
    <dgm:pt modelId="{C21BC40C-C746-401E-8CA0-CABD4EDE90BF}" type="sibTrans" cxnId="{46940520-58FE-48EC-9518-E6913A0C43EA}">
      <dgm:prSet/>
      <dgm:spPr/>
      <dgm:t>
        <a:bodyPr/>
        <a:lstStyle/>
        <a:p>
          <a:endParaRPr lang="ru-RU"/>
        </a:p>
      </dgm:t>
    </dgm:pt>
    <dgm:pt modelId="{E3AEB39B-CA34-4CA2-A9C8-D7CC4E47EC66}">
      <dgm:prSet phldrT="[Текст]" custT="1"/>
      <dgm:spPr/>
      <dgm:t>
        <a:bodyPr/>
        <a:lstStyle/>
        <a:p>
          <a:pPr algn="ctr"/>
          <a:endParaRPr lang="ru-RU" sz="2000" dirty="0">
            <a:effectLst>
              <a:outerShdw blurRad="38100" dist="38100" dir="2700000" algn="tl">
                <a:srgbClr val="000000">
                  <a:alpha val="43137"/>
                </a:srgbClr>
              </a:outerShdw>
            </a:effectLst>
          </a:endParaRPr>
        </a:p>
      </dgm:t>
    </dgm:pt>
    <dgm:pt modelId="{32778274-700F-430A-AE6D-FB8F57719788}" type="sibTrans" cxnId="{F1BA627A-EE33-450B-B9A0-D1BB4E8AA0D7}">
      <dgm:prSet/>
      <dgm:spPr/>
      <dgm:t>
        <a:bodyPr/>
        <a:lstStyle/>
        <a:p>
          <a:endParaRPr lang="ru-RU"/>
        </a:p>
      </dgm:t>
    </dgm:pt>
    <dgm:pt modelId="{C43BC7A3-AA04-4D26-B8B6-210C2358618A}" type="parTrans" cxnId="{F1BA627A-EE33-450B-B9A0-D1BB4E8AA0D7}">
      <dgm:prSet/>
      <dgm:spPr/>
      <dgm:t>
        <a:bodyPr/>
        <a:lstStyle/>
        <a:p>
          <a:endParaRPr lang="ru-RU"/>
        </a:p>
      </dgm:t>
    </dgm:pt>
    <dgm:pt modelId="{A0D27A3E-504E-4C2E-9303-4573910777D7}">
      <dgm:prSet phldrT="[Текст]" custT="1"/>
      <dgm:spPr/>
      <dgm:t>
        <a:bodyPr/>
        <a:lstStyle/>
        <a:p>
          <a:pPr algn="ctr"/>
          <a:r>
            <a:rPr lang="ru-RU" sz="2800" b="1" dirty="0" smtClean="0">
              <a:effectLst>
                <a:outerShdw blurRad="38100" dist="38100" dir="2700000" algn="tl">
                  <a:srgbClr val="000000">
                    <a:alpha val="43137"/>
                  </a:srgbClr>
                </a:outerShdw>
              </a:effectLst>
            </a:rPr>
            <a:t>101,6%</a:t>
          </a:r>
          <a:endParaRPr lang="ru-RU" sz="2800" b="1" dirty="0">
            <a:effectLst>
              <a:outerShdw blurRad="38100" dist="38100" dir="2700000" algn="tl">
                <a:srgbClr val="000000">
                  <a:alpha val="43137"/>
                </a:srgbClr>
              </a:outerShdw>
            </a:effectLst>
          </a:endParaRPr>
        </a:p>
      </dgm:t>
    </dgm:pt>
    <dgm:pt modelId="{71B28ABA-076C-45D1-A98B-E2924870ABDC}" type="sibTrans" cxnId="{AA7030C5-0140-4A51-A722-E1C2043B4B7F}">
      <dgm:prSet/>
      <dgm:spPr/>
      <dgm:t>
        <a:bodyPr/>
        <a:lstStyle/>
        <a:p>
          <a:endParaRPr lang="ru-RU"/>
        </a:p>
      </dgm:t>
    </dgm:pt>
    <dgm:pt modelId="{AF3CB119-9E39-4E7F-A719-FECBEEB6A7A4}" type="parTrans" cxnId="{AA7030C5-0140-4A51-A722-E1C2043B4B7F}">
      <dgm:prSet/>
      <dgm:spPr/>
      <dgm:t>
        <a:bodyPr/>
        <a:lstStyle/>
        <a:p>
          <a:endParaRPr lang="ru-RU"/>
        </a:p>
      </dgm:t>
    </dgm:pt>
    <dgm:pt modelId="{CA6AEF6F-8037-43E4-8315-1545711E35A8}">
      <dgm:prSet phldrT="[Текст]" custT="1"/>
      <dgm:spPr/>
      <dgm:t>
        <a:bodyPr/>
        <a:lstStyle/>
        <a:p>
          <a:pPr algn="ctr"/>
          <a:r>
            <a:rPr lang="ru-RU" sz="2800" b="1" smtClean="0">
              <a:effectLst>
                <a:outerShdw blurRad="38100" dist="38100" dir="2700000" algn="tl">
                  <a:srgbClr val="000000">
                    <a:alpha val="43137"/>
                  </a:srgbClr>
                </a:outerShdw>
              </a:effectLst>
            </a:rPr>
            <a:t>440,2</a:t>
          </a:r>
          <a:r>
            <a:rPr lang="ru-RU" sz="2400" smtClean="0">
              <a:effectLst>
                <a:outerShdw blurRad="38100" dist="38100" dir="2700000" algn="tl">
                  <a:srgbClr val="000000">
                    <a:alpha val="43137"/>
                  </a:srgbClr>
                </a:outerShdw>
              </a:effectLst>
            </a:rPr>
            <a:t>  </a:t>
          </a:r>
          <a:r>
            <a:rPr lang="ru-RU" sz="2400" dirty="0" smtClean="0">
              <a:effectLst>
                <a:outerShdw blurRad="38100" dist="38100" dir="2700000" algn="tl">
                  <a:srgbClr val="000000">
                    <a:alpha val="43137"/>
                  </a:srgbClr>
                </a:outerShdw>
              </a:effectLst>
            </a:rPr>
            <a:t>млн.руб.</a:t>
          </a:r>
          <a:endParaRPr lang="ru-RU" sz="2400" dirty="0">
            <a:effectLst>
              <a:outerShdw blurRad="38100" dist="38100" dir="2700000" algn="tl">
                <a:srgbClr val="000000">
                  <a:alpha val="43137"/>
                </a:srgbClr>
              </a:outerShdw>
            </a:effectLst>
          </a:endParaRPr>
        </a:p>
      </dgm:t>
    </dgm:pt>
    <dgm:pt modelId="{D4CA6427-AE65-48DA-9C27-1B37BC3B5032}" type="sibTrans" cxnId="{1CEBE65A-F14A-498C-9456-90D7281E3843}">
      <dgm:prSet/>
      <dgm:spPr/>
      <dgm:t>
        <a:bodyPr/>
        <a:lstStyle/>
        <a:p>
          <a:endParaRPr lang="ru-RU"/>
        </a:p>
      </dgm:t>
    </dgm:pt>
    <dgm:pt modelId="{336B6D81-A90A-4E52-B02A-95BADBC62220}" type="parTrans" cxnId="{1CEBE65A-F14A-498C-9456-90D7281E3843}">
      <dgm:prSet/>
      <dgm:spPr/>
      <dgm:t>
        <a:bodyPr/>
        <a:lstStyle/>
        <a:p>
          <a:endParaRPr lang="ru-RU"/>
        </a:p>
      </dgm:t>
    </dgm:pt>
    <dgm:pt modelId="{6E30E86E-CA4C-4F04-9FBF-1AA6D08958B0}" type="pres">
      <dgm:prSet presAssocID="{26FAD39F-F9F9-4980-B4A9-A0BF822AE594}" presName="Name0" presStyleCnt="0">
        <dgm:presLayoutVars>
          <dgm:dir/>
          <dgm:animLvl val="lvl"/>
          <dgm:resizeHandles/>
        </dgm:presLayoutVars>
      </dgm:prSet>
      <dgm:spPr/>
      <dgm:t>
        <a:bodyPr/>
        <a:lstStyle/>
        <a:p>
          <a:endParaRPr lang="ru-RU"/>
        </a:p>
      </dgm:t>
    </dgm:pt>
    <dgm:pt modelId="{E45E2035-12F0-4405-B952-540F5C5008FA}" type="pres">
      <dgm:prSet presAssocID="{C13F710D-5C86-4DA1-BD43-5C4F507C36F7}" presName="linNode" presStyleCnt="0"/>
      <dgm:spPr/>
      <dgm:t>
        <a:bodyPr/>
        <a:lstStyle/>
        <a:p>
          <a:endParaRPr lang="ru-RU"/>
        </a:p>
      </dgm:t>
    </dgm:pt>
    <dgm:pt modelId="{54696183-814B-47CC-BBB3-A3D095302AB5}" type="pres">
      <dgm:prSet presAssocID="{C13F710D-5C86-4DA1-BD43-5C4F507C36F7}" presName="parentShp" presStyleLbl="node1" presStyleIdx="0" presStyleCnt="2" custScaleX="85032" custScaleY="57895">
        <dgm:presLayoutVars>
          <dgm:bulletEnabled val="1"/>
        </dgm:presLayoutVars>
      </dgm:prSet>
      <dgm:spPr/>
      <dgm:t>
        <a:bodyPr/>
        <a:lstStyle/>
        <a:p>
          <a:endParaRPr lang="ru-RU"/>
        </a:p>
      </dgm:t>
    </dgm:pt>
    <dgm:pt modelId="{BDBC6663-DFA1-414D-8C71-00C08BB90DBC}" type="pres">
      <dgm:prSet presAssocID="{C13F710D-5C86-4DA1-BD43-5C4F507C36F7}" presName="childShp" presStyleLbl="bgAccFollowNode1" presStyleIdx="0" presStyleCnt="2" custScaleX="77832" custScaleY="45878">
        <dgm:presLayoutVars>
          <dgm:bulletEnabled val="1"/>
        </dgm:presLayoutVars>
      </dgm:prSet>
      <dgm:spPr/>
      <dgm:t>
        <a:bodyPr/>
        <a:lstStyle/>
        <a:p>
          <a:endParaRPr lang="ru-RU"/>
        </a:p>
      </dgm:t>
    </dgm:pt>
    <dgm:pt modelId="{26947DA4-9D2E-4703-A624-DB67FCFCEBEA}" type="pres">
      <dgm:prSet presAssocID="{F6199FCB-E2F1-42B7-A790-158B9493E60D}" presName="spacing" presStyleCnt="0"/>
      <dgm:spPr/>
      <dgm:t>
        <a:bodyPr/>
        <a:lstStyle/>
        <a:p>
          <a:endParaRPr lang="ru-RU"/>
        </a:p>
      </dgm:t>
    </dgm:pt>
    <dgm:pt modelId="{42B59CF3-8714-400E-9B46-E8E56C6C74D2}" type="pres">
      <dgm:prSet presAssocID="{C941A8C8-016A-4898-B975-6FCF4E10531A}" presName="linNode" presStyleCnt="0"/>
      <dgm:spPr/>
      <dgm:t>
        <a:bodyPr/>
        <a:lstStyle/>
        <a:p>
          <a:endParaRPr lang="ru-RU"/>
        </a:p>
      </dgm:t>
    </dgm:pt>
    <dgm:pt modelId="{BD68ECAC-E4B7-4EE1-9D43-1292ADE406A7}" type="pres">
      <dgm:prSet presAssocID="{C941A8C8-016A-4898-B975-6FCF4E10531A}" presName="parentShp" presStyleLbl="node1" presStyleIdx="1" presStyleCnt="2" custScaleX="86247" custScaleY="62542">
        <dgm:presLayoutVars>
          <dgm:bulletEnabled val="1"/>
        </dgm:presLayoutVars>
      </dgm:prSet>
      <dgm:spPr/>
      <dgm:t>
        <a:bodyPr/>
        <a:lstStyle/>
        <a:p>
          <a:endParaRPr lang="ru-RU"/>
        </a:p>
      </dgm:t>
    </dgm:pt>
    <dgm:pt modelId="{41596B2B-33C2-4BBD-856F-150E970FD288}" type="pres">
      <dgm:prSet presAssocID="{C941A8C8-016A-4898-B975-6FCF4E10531A}" presName="childShp" presStyleLbl="bgAccFollowNode1" presStyleIdx="1" presStyleCnt="2" custScaleX="77022" custScaleY="45488">
        <dgm:presLayoutVars>
          <dgm:bulletEnabled val="1"/>
        </dgm:presLayoutVars>
      </dgm:prSet>
      <dgm:spPr/>
      <dgm:t>
        <a:bodyPr/>
        <a:lstStyle/>
        <a:p>
          <a:endParaRPr lang="ru-RU"/>
        </a:p>
      </dgm:t>
    </dgm:pt>
  </dgm:ptLst>
  <dgm:cxnLst>
    <dgm:cxn modelId="{B146F1AA-C4EA-4F33-96A6-4E9E42DA5952}" type="presOf" srcId="{E3AEB39B-CA34-4CA2-A9C8-D7CC4E47EC66}" destId="{41596B2B-33C2-4BBD-856F-150E970FD288}" srcOrd="0" destOrd="0" presId="urn:microsoft.com/office/officeart/2005/8/layout/vList6"/>
    <dgm:cxn modelId="{FFAB110E-D779-4260-AAB1-4E131DD612F8}" type="presOf" srcId="{26FAD39F-F9F9-4980-B4A9-A0BF822AE594}" destId="{6E30E86E-CA4C-4F04-9FBF-1AA6D08958B0}" srcOrd="0" destOrd="0" presId="urn:microsoft.com/office/officeart/2005/8/layout/vList6"/>
    <dgm:cxn modelId="{46940520-58FE-48EC-9518-E6913A0C43EA}" srcId="{C13F710D-5C86-4DA1-BD43-5C4F507C36F7}" destId="{74E1C5CB-3C0B-49A7-89D2-213192162FFB}" srcOrd="0" destOrd="0" parTransId="{075EC562-FDD4-4D23-9148-564093BDFFF3}" sibTransId="{C21BC40C-C746-401E-8CA0-CABD4EDE90BF}"/>
    <dgm:cxn modelId="{AB0766AB-E374-430E-8FEB-1C166D49CBBF}" type="presOf" srcId="{74E1C5CB-3C0B-49A7-89D2-213192162FFB}" destId="{BDBC6663-DFA1-414D-8C71-00C08BB90DBC}" srcOrd="0" destOrd="0" presId="urn:microsoft.com/office/officeart/2005/8/layout/vList6"/>
    <dgm:cxn modelId="{AA7030C5-0140-4A51-A722-E1C2043B4B7F}" srcId="{C941A8C8-016A-4898-B975-6FCF4E10531A}" destId="{A0D27A3E-504E-4C2E-9303-4573910777D7}" srcOrd="1" destOrd="0" parTransId="{AF3CB119-9E39-4E7F-A719-FECBEEB6A7A4}" sibTransId="{71B28ABA-076C-45D1-A98B-E2924870ABDC}"/>
    <dgm:cxn modelId="{ABF4CCC1-1E2F-4D4F-A05D-CBD15A24BA5D}" type="presOf" srcId="{A0D27A3E-504E-4C2E-9303-4573910777D7}" destId="{41596B2B-33C2-4BBD-856F-150E970FD288}" srcOrd="0" destOrd="1" presId="urn:microsoft.com/office/officeart/2005/8/layout/vList6"/>
    <dgm:cxn modelId="{AB9F34DB-1735-4866-B960-45B6909DCE52}" type="presOf" srcId="{CA6AEF6F-8037-43E4-8315-1545711E35A8}" destId="{BDBC6663-DFA1-414D-8C71-00C08BB90DBC}" srcOrd="0" destOrd="1" presId="urn:microsoft.com/office/officeart/2005/8/layout/vList6"/>
    <dgm:cxn modelId="{CA525E2A-CC5F-48E5-AAF7-62D9A30DDA43}" type="presOf" srcId="{86593E6B-59F8-48B5-ACF0-7DDAD14455A7}" destId="{41596B2B-33C2-4BBD-856F-150E970FD288}" srcOrd="0" destOrd="2" presId="urn:microsoft.com/office/officeart/2005/8/layout/vList6"/>
    <dgm:cxn modelId="{B5C0BA22-6BAD-4988-BB33-3D30BE769E16}" srcId="{26FAD39F-F9F9-4980-B4A9-A0BF822AE594}" destId="{C13F710D-5C86-4DA1-BD43-5C4F507C36F7}" srcOrd="0" destOrd="0" parTransId="{7B7B8EB7-C871-44F4-9754-71999B48F979}" sibTransId="{F6199FCB-E2F1-42B7-A790-158B9493E60D}"/>
    <dgm:cxn modelId="{FE1A69F1-5269-4E11-8B21-C75EA7A4ABE5}" type="presOf" srcId="{C941A8C8-016A-4898-B975-6FCF4E10531A}" destId="{BD68ECAC-E4B7-4EE1-9D43-1292ADE406A7}" srcOrd="0" destOrd="0" presId="urn:microsoft.com/office/officeart/2005/8/layout/vList6"/>
    <dgm:cxn modelId="{D314E812-A152-4597-8A9C-3E123116841E}" srcId="{C941A8C8-016A-4898-B975-6FCF4E10531A}" destId="{86593E6B-59F8-48B5-ACF0-7DDAD14455A7}" srcOrd="2" destOrd="0" parTransId="{09BBB549-076F-48F5-BD4E-78E750DB16F5}" sibTransId="{34276B51-7961-4ED1-B37C-BFC3FEF8356B}"/>
    <dgm:cxn modelId="{AD6050AD-78A6-475C-9ED4-3BD23AB77CA3}" type="presOf" srcId="{C13F710D-5C86-4DA1-BD43-5C4F507C36F7}" destId="{54696183-814B-47CC-BBB3-A3D095302AB5}" srcOrd="0" destOrd="0" presId="urn:microsoft.com/office/officeart/2005/8/layout/vList6"/>
    <dgm:cxn modelId="{1CEBE65A-F14A-498C-9456-90D7281E3843}" srcId="{C13F710D-5C86-4DA1-BD43-5C4F507C36F7}" destId="{CA6AEF6F-8037-43E4-8315-1545711E35A8}" srcOrd="1" destOrd="0" parTransId="{336B6D81-A90A-4E52-B02A-95BADBC62220}" sibTransId="{D4CA6427-AE65-48DA-9C27-1B37BC3B5032}"/>
    <dgm:cxn modelId="{CCD9AB01-8294-46B4-8336-2556C130F99B}" srcId="{26FAD39F-F9F9-4980-B4A9-A0BF822AE594}" destId="{C941A8C8-016A-4898-B975-6FCF4E10531A}" srcOrd="1" destOrd="0" parTransId="{3428FD6C-754F-46F3-9703-F386E4C7D573}" sibTransId="{5449A25D-4849-4806-891D-F08CF4AE6B7C}"/>
    <dgm:cxn modelId="{F1BA627A-EE33-450B-B9A0-D1BB4E8AA0D7}" srcId="{C941A8C8-016A-4898-B975-6FCF4E10531A}" destId="{E3AEB39B-CA34-4CA2-A9C8-D7CC4E47EC66}" srcOrd="0" destOrd="0" parTransId="{C43BC7A3-AA04-4D26-B8B6-210C2358618A}" sibTransId="{32778274-700F-430A-AE6D-FB8F57719788}"/>
    <dgm:cxn modelId="{891818D3-46BC-482E-9955-364DF81FBAD6}" type="presParOf" srcId="{6E30E86E-CA4C-4F04-9FBF-1AA6D08958B0}" destId="{E45E2035-12F0-4405-B952-540F5C5008FA}" srcOrd="0" destOrd="0" presId="urn:microsoft.com/office/officeart/2005/8/layout/vList6"/>
    <dgm:cxn modelId="{D9CDBD61-7D89-49B7-8645-70B8B8E91903}" type="presParOf" srcId="{E45E2035-12F0-4405-B952-540F5C5008FA}" destId="{54696183-814B-47CC-BBB3-A3D095302AB5}" srcOrd="0" destOrd="0" presId="urn:microsoft.com/office/officeart/2005/8/layout/vList6"/>
    <dgm:cxn modelId="{937578E0-68BE-408C-BDFD-99C694E67B75}" type="presParOf" srcId="{E45E2035-12F0-4405-B952-540F5C5008FA}" destId="{BDBC6663-DFA1-414D-8C71-00C08BB90DBC}" srcOrd="1" destOrd="0" presId="urn:microsoft.com/office/officeart/2005/8/layout/vList6"/>
    <dgm:cxn modelId="{A977F2F9-4C9F-4761-A122-4370F9015F95}" type="presParOf" srcId="{6E30E86E-CA4C-4F04-9FBF-1AA6D08958B0}" destId="{26947DA4-9D2E-4703-A624-DB67FCFCEBEA}" srcOrd="1" destOrd="0" presId="urn:microsoft.com/office/officeart/2005/8/layout/vList6"/>
    <dgm:cxn modelId="{2C622565-BB27-4BBB-BE57-F0430FC4146E}" type="presParOf" srcId="{6E30E86E-CA4C-4F04-9FBF-1AA6D08958B0}" destId="{42B59CF3-8714-400E-9B46-E8E56C6C74D2}" srcOrd="2" destOrd="0" presId="urn:microsoft.com/office/officeart/2005/8/layout/vList6"/>
    <dgm:cxn modelId="{CA834130-39D9-420A-808D-861E156876A3}" type="presParOf" srcId="{42B59CF3-8714-400E-9B46-E8E56C6C74D2}" destId="{BD68ECAC-E4B7-4EE1-9D43-1292ADE406A7}" srcOrd="0" destOrd="0" presId="urn:microsoft.com/office/officeart/2005/8/layout/vList6"/>
    <dgm:cxn modelId="{9A968CAD-B7FF-4A83-BA10-84E433F5850D}" type="presParOf" srcId="{42B59CF3-8714-400E-9B46-E8E56C6C74D2}" destId="{41596B2B-33C2-4BBD-856F-150E970FD288}" srcOrd="1" destOrd="0" presId="urn:microsoft.com/office/officeart/2005/8/layout/vList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1BE4C7-BDAB-4535-BD7B-1734688FD6E2}">
      <dsp:nvSpPr>
        <dsp:cNvPr id="0" name=""/>
        <dsp:cNvSpPr/>
      </dsp:nvSpPr>
      <dsp:spPr>
        <a:xfrm rot="16200000">
          <a:off x="-930238" y="931065"/>
          <a:ext cx="3493826" cy="1631695"/>
        </a:xfrm>
        <a:prstGeom prst="can">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ru-RU" sz="1600" b="1" kern="1200" dirty="0" smtClean="0">
              <a:latin typeface="Calibri"/>
              <a:ea typeface="+mn-ea"/>
              <a:cs typeface="+mn-cs"/>
            </a:rPr>
            <a:t>ДОХОДЫ</a:t>
          </a:r>
          <a:endParaRPr lang="ru-RU" sz="1600" b="1" kern="1200" dirty="0">
            <a:latin typeface="Calibri"/>
            <a:ea typeface="+mn-ea"/>
            <a:cs typeface="+mn-cs"/>
          </a:endParaRPr>
        </a:p>
      </dsp:txBody>
      <dsp:txXfrm rot="16200000">
        <a:off x="-930238" y="931065"/>
        <a:ext cx="3493826" cy="1631695"/>
      </dsp:txXfrm>
    </dsp:sp>
    <dsp:sp modelId="{FB8CCAE0-A355-4017-B94E-2EA9C586C11F}">
      <dsp:nvSpPr>
        <dsp:cNvPr id="0" name=""/>
        <dsp:cNvSpPr/>
      </dsp:nvSpPr>
      <dsp:spPr>
        <a:xfrm rot="16200000">
          <a:off x="1853033" y="-70473"/>
          <a:ext cx="3493826" cy="3634774"/>
        </a:xfrm>
        <a:prstGeom prst="ca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ru-RU" sz="1800" b="1" kern="1200" dirty="0" smtClean="0">
              <a:latin typeface="Calibri"/>
              <a:ea typeface="+mn-ea"/>
              <a:cs typeface="+mn-cs"/>
            </a:rPr>
            <a:t>РАСХОДЫ</a:t>
          </a:r>
          <a:endParaRPr lang="ru-RU" sz="1800" b="1" kern="1200" dirty="0">
            <a:latin typeface="Calibri"/>
            <a:ea typeface="+mn-ea"/>
            <a:cs typeface="+mn-cs"/>
          </a:endParaRPr>
        </a:p>
      </dsp:txBody>
      <dsp:txXfrm rot="16200000">
        <a:off x="1853033" y="-70473"/>
        <a:ext cx="3493826" cy="36347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1BE4C7-BDAB-4535-BD7B-1734688FD6E2}">
      <dsp:nvSpPr>
        <dsp:cNvPr id="0" name=""/>
        <dsp:cNvSpPr/>
      </dsp:nvSpPr>
      <dsp:spPr>
        <a:xfrm rot="16200000">
          <a:off x="-109709" y="111072"/>
          <a:ext cx="3493826" cy="3271682"/>
        </a:xfrm>
        <a:prstGeom prst="can">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ru-RU" sz="1800" b="1" kern="1200" dirty="0" smtClean="0">
              <a:latin typeface="Calibri"/>
              <a:ea typeface="+mn-ea"/>
              <a:cs typeface="+mn-cs"/>
            </a:rPr>
            <a:t>ДОХОДЫ</a:t>
          </a:r>
          <a:endParaRPr lang="ru-RU" sz="1800" b="1" kern="1200" dirty="0">
            <a:latin typeface="Calibri"/>
            <a:ea typeface="+mn-ea"/>
            <a:cs typeface="+mn-cs"/>
          </a:endParaRPr>
        </a:p>
      </dsp:txBody>
      <dsp:txXfrm rot="16200000">
        <a:off x="-109709" y="111072"/>
        <a:ext cx="3493826" cy="3271682"/>
      </dsp:txXfrm>
    </dsp:sp>
    <dsp:sp modelId="{FB8CCAE0-A355-4017-B94E-2EA9C586C11F}">
      <dsp:nvSpPr>
        <dsp:cNvPr id="0" name=""/>
        <dsp:cNvSpPr/>
      </dsp:nvSpPr>
      <dsp:spPr>
        <a:xfrm rot="16200000">
          <a:off x="2703831" y="998305"/>
          <a:ext cx="3196467" cy="1740875"/>
        </a:xfrm>
        <a:prstGeom prst="ca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ru-RU" sz="1600" b="1" kern="1200" dirty="0" smtClean="0">
              <a:latin typeface="Calibri"/>
              <a:ea typeface="+mn-ea"/>
              <a:cs typeface="+mn-cs"/>
            </a:rPr>
            <a:t>РАСХОДЫ</a:t>
          </a:r>
          <a:endParaRPr lang="ru-RU" sz="1600" b="1" kern="1200" dirty="0">
            <a:latin typeface="Calibri"/>
            <a:ea typeface="+mn-ea"/>
            <a:cs typeface="+mn-cs"/>
          </a:endParaRPr>
        </a:p>
      </dsp:txBody>
      <dsp:txXfrm rot="16200000">
        <a:off x="2703831" y="998305"/>
        <a:ext cx="3196467" cy="174087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FE6CD4-4C08-4EC9-832B-2EE335428541}">
      <dsp:nvSpPr>
        <dsp:cNvPr id="0" name=""/>
        <dsp:cNvSpPr/>
      </dsp:nvSpPr>
      <dsp:spPr>
        <a:xfrm>
          <a:off x="1546373" y="0"/>
          <a:ext cx="1417743" cy="72134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Рассмотрение проекта бюджета</a:t>
          </a:r>
          <a:endParaRPr lang="ru-RU" sz="1000" b="1" kern="1200" dirty="0">
            <a:solidFill>
              <a:schemeClr val="bg1"/>
            </a:solidFill>
          </a:endParaRPr>
        </a:p>
      </dsp:txBody>
      <dsp:txXfrm>
        <a:off x="1546373" y="0"/>
        <a:ext cx="1417743" cy="721345"/>
      </dsp:txXfrm>
    </dsp:sp>
    <dsp:sp modelId="{D759AD99-4108-4304-B367-8C59DB093B54}">
      <dsp:nvSpPr>
        <dsp:cNvPr id="0" name=""/>
        <dsp:cNvSpPr/>
      </dsp:nvSpPr>
      <dsp:spPr>
        <a:xfrm rot="1250575">
          <a:off x="2920729" y="534292"/>
          <a:ext cx="275661" cy="26444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250575">
        <a:off x="2920729" y="534292"/>
        <a:ext cx="275661" cy="264440"/>
      </dsp:txXfrm>
    </dsp:sp>
    <dsp:sp modelId="{8FADDF94-C8E0-4E2F-B75E-7735E0FF29C9}">
      <dsp:nvSpPr>
        <dsp:cNvPr id="0" name=""/>
        <dsp:cNvSpPr/>
      </dsp:nvSpPr>
      <dsp:spPr>
        <a:xfrm>
          <a:off x="3204261" y="581662"/>
          <a:ext cx="1320868" cy="783526"/>
        </a:xfrm>
        <a:prstGeom prst="ellipse">
          <a:avLst/>
        </a:prstGeom>
        <a:solidFill>
          <a:schemeClr val="accent3">
            <a:hueOff val="-1525379"/>
            <a:satOff val="2656"/>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Утверждение бюджета</a:t>
          </a:r>
          <a:endParaRPr lang="ru-RU" sz="1000" b="1" kern="1200" dirty="0">
            <a:solidFill>
              <a:schemeClr val="bg1"/>
            </a:solidFill>
          </a:endParaRPr>
        </a:p>
      </dsp:txBody>
      <dsp:txXfrm>
        <a:off x="3204261" y="581662"/>
        <a:ext cx="1320868" cy="783526"/>
      </dsp:txXfrm>
    </dsp:sp>
    <dsp:sp modelId="{7C4581D4-4CC8-4DFA-8803-DE62A988C98D}">
      <dsp:nvSpPr>
        <dsp:cNvPr id="0" name=""/>
        <dsp:cNvSpPr/>
      </dsp:nvSpPr>
      <dsp:spPr>
        <a:xfrm rot="5682776">
          <a:off x="3673167" y="1485032"/>
          <a:ext cx="276898" cy="264440"/>
        </a:xfrm>
        <a:prstGeom prst="rightArrow">
          <a:avLst>
            <a:gd name="adj1" fmla="val 60000"/>
            <a:gd name="adj2" fmla="val 50000"/>
          </a:avLst>
        </a:prstGeom>
        <a:solidFill>
          <a:schemeClr val="accent3">
            <a:hueOff val="-1525379"/>
            <a:satOff val="2656"/>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5682776">
        <a:off x="3673167" y="1485032"/>
        <a:ext cx="276898" cy="264440"/>
      </dsp:txXfrm>
    </dsp:sp>
    <dsp:sp modelId="{D7A9F085-B6DC-422D-99C1-511BF81F4567}">
      <dsp:nvSpPr>
        <dsp:cNvPr id="0" name=""/>
        <dsp:cNvSpPr/>
      </dsp:nvSpPr>
      <dsp:spPr>
        <a:xfrm>
          <a:off x="3126946" y="1884890"/>
          <a:ext cx="1260615" cy="783526"/>
        </a:xfrm>
        <a:prstGeom prst="ellipse">
          <a:avLst/>
        </a:prstGeom>
        <a:solidFill>
          <a:schemeClr val="accent3">
            <a:hueOff val="-3050759"/>
            <a:satOff val="5312"/>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Исполнение бюджета</a:t>
          </a:r>
          <a:endParaRPr lang="ru-RU" sz="1000" b="1" kern="1200" dirty="0">
            <a:solidFill>
              <a:schemeClr val="bg1"/>
            </a:solidFill>
          </a:endParaRPr>
        </a:p>
      </dsp:txBody>
      <dsp:txXfrm>
        <a:off x="3126946" y="1884890"/>
        <a:ext cx="1260615" cy="783526"/>
      </dsp:txXfrm>
    </dsp:sp>
    <dsp:sp modelId="{99923925-995B-4EBE-87C7-BDF9EFC3E91B}">
      <dsp:nvSpPr>
        <dsp:cNvPr id="0" name=""/>
        <dsp:cNvSpPr/>
      </dsp:nvSpPr>
      <dsp:spPr>
        <a:xfrm rot="9705874">
          <a:off x="2949657" y="2380348"/>
          <a:ext cx="183102" cy="264440"/>
        </a:xfrm>
        <a:prstGeom prst="rightArrow">
          <a:avLst>
            <a:gd name="adj1" fmla="val 60000"/>
            <a:gd name="adj2" fmla="val 50000"/>
          </a:avLst>
        </a:prstGeom>
        <a:solidFill>
          <a:schemeClr val="accent3">
            <a:hueOff val="-3050759"/>
            <a:satOff val="5312"/>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9705874">
        <a:off x="2949657" y="2380348"/>
        <a:ext cx="183102" cy="264440"/>
      </dsp:txXfrm>
    </dsp:sp>
    <dsp:sp modelId="{F10BF610-1DC7-4552-8266-5141643F4E47}">
      <dsp:nvSpPr>
        <dsp:cNvPr id="0" name=""/>
        <dsp:cNvSpPr/>
      </dsp:nvSpPr>
      <dsp:spPr>
        <a:xfrm>
          <a:off x="1734784" y="2353208"/>
          <a:ext cx="1202070" cy="783526"/>
        </a:xfrm>
        <a:prstGeom prst="ellipse">
          <a:avLst/>
        </a:prstGeom>
        <a:solidFill>
          <a:schemeClr val="accent3">
            <a:hueOff val="-4576138"/>
            <a:satOff val="7969"/>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Формирование отчета об исполнении</a:t>
          </a:r>
          <a:endParaRPr lang="ru-RU" sz="1000" b="1" kern="1200" dirty="0">
            <a:solidFill>
              <a:schemeClr val="bg1"/>
            </a:solidFill>
          </a:endParaRPr>
        </a:p>
      </dsp:txBody>
      <dsp:txXfrm>
        <a:off x="1734784" y="2353208"/>
        <a:ext cx="1202070" cy="783526"/>
      </dsp:txXfrm>
    </dsp:sp>
    <dsp:sp modelId="{1E846968-9F92-4E6E-A050-3CDBEF697FC4}">
      <dsp:nvSpPr>
        <dsp:cNvPr id="0" name=""/>
        <dsp:cNvSpPr/>
      </dsp:nvSpPr>
      <dsp:spPr>
        <a:xfrm rot="11675552">
          <a:off x="1546471" y="2428971"/>
          <a:ext cx="166852" cy="264440"/>
        </a:xfrm>
        <a:prstGeom prst="rightArrow">
          <a:avLst>
            <a:gd name="adj1" fmla="val 60000"/>
            <a:gd name="adj2" fmla="val 50000"/>
          </a:avLst>
        </a:prstGeom>
        <a:solidFill>
          <a:schemeClr val="accent3">
            <a:hueOff val="-4576138"/>
            <a:satOff val="7969"/>
            <a:lumOff val="-29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1675552">
        <a:off x="1546471" y="2428971"/>
        <a:ext cx="166852" cy="264440"/>
      </dsp:txXfrm>
    </dsp:sp>
    <dsp:sp modelId="{057CC406-13AC-496C-990B-97A778ECE095}">
      <dsp:nvSpPr>
        <dsp:cNvPr id="0" name=""/>
        <dsp:cNvSpPr/>
      </dsp:nvSpPr>
      <dsp:spPr>
        <a:xfrm>
          <a:off x="273682" y="1978643"/>
          <a:ext cx="1246778" cy="783526"/>
        </a:xfrm>
        <a:prstGeom prst="ellipse">
          <a:avLst/>
        </a:prstGeom>
        <a:solidFill>
          <a:schemeClr val="accent3">
            <a:hueOff val="-6101517"/>
            <a:satOff val="10625"/>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Утверждение отчета об исполнении</a:t>
          </a:r>
          <a:endParaRPr lang="ru-RU" sz="1000" b="1" kern="1200" dirty="0">
            <a:solidFill>
              <a:schemeClr val="bg1"/>
            </a:solidFill>
          </a:endParaRPr>
        </a:p>
      </dsp:txBody>
      <dsp:txXfrm>
        <a:off x="273682" y="1978643"/>
        <a:ext cx="1246778" cy="783526"/>
      </dsp:txXfrm>
    </dsp:sp>
    <dsp:sp modelId="{2AE4DE23-34C7-45B6-9538-586620318215}">
      <dsp:nvSpPr>
        <dsp:cNvPr id="0" name=""/>
        <dsp:cNvSpPr/>
      </dsp:nvSpPr>
      <dsp:spPr>
        <a:xfrm rot="16421191">
          <a:off x="809883" y="1614058"/>
          <a:ext cx="254802" cy="264440"/>
        </a:xfrm>
        <a:prstGeom prst="rightArrow">
          <a:avLst>
            <a:gd name="adj1" fmla="val 60000"/>
            <a:gd name="adj2" fmla="val 50000"/>
          </a:avLst>
        </a:prstGeom>
        <a:solidFill>
          <a:schemeClr val="accent3">
            <a:hueOff val="-6101517"/>
            <a:satOff val="10625"/>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6421191">
        <a:off x="809883" y="1614058"/>
        <a:ext cx="254802" cy="264440"/>
      </dsp:txXfrm>
    </dsp:sp>
    <dsp:sp modelId="{D1DF34E1-0FE1-4959-A645-1417E2901416}">
      <dsp:nvSpPr>
        <dsp:cNvPr id="0" name=""/>
        <dsp:cNvSpPr/>
      </dsp:nvSpPr>
      <dsp:spPr>
        <a:xfrm>
          <a:off x="217824" y="715889"/>
          <a:ext cx="1521215" cy="783526"/>
        </a:xfrm>
        <a:prstGeom prst="ellipse">
          <a:avLst/>
        </a:prstGeom>
        <a:solidFill>
          <a:schemeClr val="accent3">
            <a:hueOff val="-7626897"/>
            <a:satOff val="13281"/>
            <a:lumOff val="-49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Составление проекта бюджета</a:t>
          </a:r>
          <a:endParaRPr lang="ru-RU" sz="1000" b="1" kern="1200" dirty="0">
            <a:solidFill>
              <a:schemeClr val="bg1"/>
            </a:solidFill>
          </a:endParaRPr>
        </a:p>
      </dsp:txBody>
      <dsp:txXfrm>
        <a:off x="217824" y="715889"/>
        <a:ext cx="1521215" cy="783526"/>
      </dsp:txXfrm>
    </dsp:sp>
    <dsp:sp modelId="{E8F746D2-F2FB-4CCC-9F5E-139BDE1C84BF}">
      <dsp:nvSpPr>
        <dsp:cNvPr id="0" name=""/>
        <dsp:cNvSpPr/>
      </dsp:nvSpPr>
      <dsp:spPr>
        <a:xfrm rot="19780254">
          <a:off x="1536040" y="593707"/>
          <a:ext cx="189750" cy="264440"/>
        </a:xfrm>
        <a:prstGeom prst="rightArrow">
          <a:avLst>
            <a:gd name="adj1" fmla="val 60000"/>
            <a:gd name="adj2" fmla="val 50000"/>
          </a:avLst>
        </a:prstGeom>
        <a:solidFill>
          <a:schemeClr val="accent3">
            <a:hueOff val="-7626897"/>
            <a:satOff val="13281"/>
            <a:lumOff val="-49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9780254">
        <a:off x="1536040" y="593707"/>
        <a:ext cx="189750" cy="2644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B6DA87-C591-432F-91C0-3BE4F3DF4071}">
      <dsp:nvSpPr>
        <dsp:cNvPr id="0" name=""/>
        <dsp:cNvSpPr/>
      </dsp:nvSpPr>
      <dsp:spPr>
        <a:xfrm>
          <a:off x="1183255" y="2306"/>
          <a:ext cx="10159358" cy="495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глава Бокситогорского муниципального района;</a:t>
          </a:r>
          <a:endParaRPr lang="ru-RU" sz="2000" b="0" i="0" kern="1200" baseline="0" dirty="0"/>
        </a:p>
      </dsp:txBody>
      <dsp:txXfrm>
        <a:off x="1183255" y="2306"/>
        <a:ext cx="10159358" cy="495670"/>
      </dsp:txXfrm>
    </dsp:sp>
    <dsp:sp modelId="{330504B3-108F-4DB9-92A2-E51CE2B3FC7C}">
      <dsp:nvSpPr>
        <dsp:cNvPr id="0" name=""/>
        <dsp:cNvSpPr/>
      </dsp:nvSpPr>
      <dsp:spPr>
        <a:xfrm>
          <a:off x="1183255" y="524143"/>
          <a:ext cx="10189059" cy="523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совет депутатов Бокситогорского муниципального района;</a:t>
          </a:r>
          <a:endParaRPr lang="ru-RU" sz="2000" b="0" i="0" kern="1200" baseline="0" dirty="0"/>
        </a:p>
      </dsp:txBody>
      <dsp:txXfrm>
        <a:off x="1183255" y="524143"/>
        <a:ext cx="10189059" cy="523327"/>
      </dsp:txXfrm>
    </dsp:sp>
    <dsp:sp modelId="{53D0EC01-2B0A-43D2-B864-A823197D000A}">
      <dsp:nvSpPr>
        <dsp:cNvPr id="0" name=""/>
        <dsp:cNvSpPr/>
      </dsp:nvSpPr>
      <dsp:spPr>
        <a:xfrm>
          <a:off x="1183255" y="1068781"/>
          <a:ext cx="10207225" cy="441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администрация  Бокситогорского муниципального района;</a:t>
          </a:r>
          <a:endParaRPr lang="ru-RU" sz="2000" b="0" i="0" kern="1200" baseline="0" dirty="0"/>
        </a:p>
      </dsp:txBody>
      <dsp:txXfrm>
        <a:off x="1183255" y="1068781"/>
        <a:ext cx="10207225" cy="441013"/>
      </dsp:txXfrm>
    </dsp:sp>
    <dsp:sp modelId="{0A39906B-0C1F-4C75-A16F-5BF52AAF3D5F}">
      <dsp:nvSpPr>
        <dsp:cNvPr id="0" name=""/>
        <dsp:cNvSpPr/>
      </dsp:nvSpPr>
      <dsp:spPr>
        <a:xfrm>
          <a:off x="1183255" y="1540817"/>
          <a:ext cx="10204000" cy="480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комитет финансов администрации Бокситогорского муниципального района;</a:t>
          </a:r>
          <a:endParaRPr lang="ru-RU" sz="2000" b="0" i="0" kern="1200" baseline="0" dirty="0"/>
        </a:p>
      </dsp:txBody>
      <dsp:txXfrm>
        <a:off x="1183255" y="1540817"/>
        <a:ext cx="10204000" cy="480095"/>
      </dsp:txXfrm>
    </dsp:sp>
    <dsp:sp modelId="{FA46D594-745E-41AB-B9FE-20C6286D8336}">
      <dsp:nvSpPr>
        <dsp:cNvPr id="0" name=""/>
        <dsp:cNvSpPr/>
      </dsp:nvSpPr>
      <dsp:spPr>
        <a:xfrm>
          <a:off x="1183255" y="2047079"/>
          <a:ext cx="10216353" cy="523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органы муниципального финансового контроля Бокситогорского муниципального района;</a:t>
          </a:r>
          <a:endParaRPr lang="ru-RU" sz="2000" b="0" i="0" kern="1200" baseline="0" dirty="0"/>
        </a:p>
      </dsp:txBody>
      <dsp:txXfrm>
        <a:off x="1183255" y="2047079"/>
        <a:ext cx="10216353" cy="523327"/>
      </dsp:txXfrm>
    </dsp:sp>
    <dsp:sp modelId="{C90A9AE2-1B33-474A-969D-A30C4DD132F4}">
      <dsp:nvSpPr>
        <dsp:cNvPr id="0" name=""/>
        <dsp:cNvSpPr/>
      </dsp:nvSpPr>
      <dsp:spPr>
        <a:xfrm>
          <a:off x="1183255" y="2596574"/>
          <a:ext cx="10231294" cy="515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распорядители (распорядители) бюджетных средств;</a:t>
          </a:r>
          <a:endParaRPr lang="ru-RU" sz="2000" b="0" i="0" kern="1200" baseline="0" dirty="0"/>
        </a:p>
      </dsp:txBody>
      <dsp:txXfrm>
        <a:off x="1183255" y="2596574"/>
        <a:ext cx="10231294" cy="515514"/>
      </dsp:txXfrm>
    </dsp:sp>
    <dsp:sp modelId="{7C74DC21-E656-4318-ABEA-80CFDDBB3781}">
      <dsp:nvSpPr>
        <dsp:cNvPr id="0" name=""/>
        <dsp:cNvSpPr/>
      </dsp:nvSpPr>
      <dsp:spPr>
        <a:xfrm>
          <a:off x="1183255" y="3138255"/>
          <a:ext cx="10231294" cy="5053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администраторы (администраторы) доходов бюджета;</a:t>
          </a:r>
          <a:endParaRPr lang="ru-RU" sz="2000" b="0" i="0" kern="1200" baseline="0" dirty="0"/>
        </a:p>
      </dsp:txBody>
      <dsp:txXfrm>
        <a:off x="1183255" y="3138255"/>
        <a:ext cx="10231294" cy="505367"/>
      </dsp:txXfrm>
    </dsp:sp>
    <dsp:sp modelId="{5CCA0D6E-3C14-4D00-A7E1-17167A30AA00}">
      <dsp:nvSpPr>
        <dsp:cNvPr id="0" name=""/>
        <dsp:cNvSpPr/>
      </dsp:nvSpPr>
      <dsp:spPr>
        <a:xfrm>
          <a:off x="1183255" y="3669789"/>
          <a:ext cx="10221303" cy="6261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администраторы (администраторы) источников финансирования дефицита бюджета;</a:t>
          </a:r>
          <a:endParaRPr lang="ru-RU" sz="2000" b="0" i="0" kern="1200" baseline="0" dirty="0"/>
        </a:p>
      </dsp:txBody>
      <dsp:txXfrm>
        <a:off x="1183255" y="3669789"/>
        <a:ext cx="10221303" cy="626172"/>
      </dsp:txXfrm>
    </dsp:sp>
    <dsp:sp modelId="{D24CF9AB-383B-4C21-9D05-109D1963E474}">
      <dsp:nvSpPr>
        <dsp:cNvPr id="0" name=""/>
        <dsp:cNvSpPr/>
      </dsp:nvSpPr>
      <dsp:spPr>
        <a:xfrm>
          <a:off x="1183255" y="4322127"/>
          <a:ext cx="10248570" cy="5751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получатели бюджетных средств;</a:t>
          </a:r>
          <a:endParaRPr lang="ru-RU" sz="2000" b="0" i="0" kern="1200" baseline="0" dirty="0"/>
        </a:p>
      </dsp:txBody>
      <dsp:txXfrm>
        <a:off x="1183255" y="4322127"/>
        <a:ext cx="10248570" cy="57511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22D1CE-DBA3-48CA-A59A-B9989583DD83}">
      <dsp:nvSpPr>
        <dsp:cNvPr id="0" name=""/>
        <dsp:cNvSpPr/>
      </dsp:nvSpPr>
      <dsp:spPr>
        <a:xfrm rot="5400000">
          <a:off x="7063064" y="-2753640"/>
          <a:ext cx="1924297" cy="753164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от уплаты налогов, установленных Налоговым кодексом РФ:</a:t>
          </a:r>
          <a:endParaRPr lang="ru-RU" sz="1600" b="1" kern="1200" dirty="0">
            <a:latin typeface="Calibri"/>
            <a:ea typeface="+mn-ea"/>
            <a:cs typeface="+mn-cs"/>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на доходы  физических лиц – 15% + доп.норматив; </a:t>
          </a: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Акцизы на нефтепродукты – по нормативу ; </a:t>
          </a: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Единый сельхозналог–50% ;</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взимаемый в связи с применением упрощенной системы налогообложения – 100%;</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Единый налог на вмененный доход  - 100%;</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взимаемый в связи с применением патентной системы налогообложения – 100%</a:t>
          </a:r>
          <a:endParaRPr lang="ru-RU" sz="1400" b="1" kern="1200" dirty="0">
            <a:latin typeface="Times New Roman" pitchFamily="18" charset="0"/>
            <a:ea typeface="+mn-ea"/>
            <a:cs typeface="Times New Roman" pitchFamily="18" charset="0"/>
          </a:endParaRPr>
        </a:p>
      </dsp:txBody>
      <dsp:txXfrm rot="5400000">
        <a:off x="7063064" y="-2753640"/>
        <a:ext cx="1924297" cy="7531643"/>
      </dsp:txXfrm>
    </dsp:sp>
    <dsp:sp modelId="{126E1ED8-70B7-4E8E-B1EA-C116A2B45CE2}">
      <dsp:nvSpPr>
        <dsp:cNvPr id="0" name=""/>
        <dsp:cNvSpPr/>
      </dsp:nvSpPr>
      <dsp:spPr>
        <a:xfrm>
          <a:off x="0" y="263821"/>
          <a:ext cx="4245762" cy="139928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smtClean="0">
              <a:latin typeface="Calibri"/>
              <a:ea typeface="+mn-ea"/>
              <a:cs typeface="+mn-cs"/>
            </a:rPr>
            <a:t>Налоговые доходы</a:t>
          </a:r>
          <a:endParaRPr lang="ru-RU" sz="2800" kern="1200" dirty="0">
            <a:latin typeface="Calibri"/>
            <a:ea typeface="+mn-ea"/>
            <a:cs typeface="+mn-cs"/>
          </a:endParaRPr>
        </a:p>
      </dsp:txBody>
      <dsp:txXfrm>
        <a:off x="0" y="263821"/>
        <a:ext cx="4245762" cy="1399285"/>
      </dsp:txXfrm>
    </dsp:sp>
    <dsp:sp modelId="{1F3EA630-8243-4A76-9A98-37938F177CA4}">
      <dsp:nvSpPr>
        <dsp:cNvPr id="0" name=""/>
        <dsp:cNvSpPr/>
      </dsp:nvSpPr>
      <dsp:spPr>
        <a:xfrm rot="5400000">
          <a:off x="7467899" y="-1082481"/>
          <a:ext cx="1119428" cy="7555400"/>
        </a:xfrm>
        <a:prstGeom prst="round2SameRect">
          <a:avLst/>
        </a:prstGeom>
        <a:solidFill>
          <a:schemeClr val="accent3">
            <a:tint val="40000"/>
            <a:alpha val="90000"/>
            <a:hueOff val="-3753319"/>
            <a:satOff val="-3445"/>
            <a:lumOff val="-354"/>
            <a:alphaOff val="0"/>
          </a:schemeClr>
        </a:solidFill>
        <a:ln w="6350" cap="flat" cmpd="sng" algn="ctr">
          <a:solidFill>
            <a:schemeClr val="accent3">
              <a:tint val="40000"/>
              <a:alpha val="90000"/>
              <a:hueOff val="-3753319"/>
              <a:satOff val="-3445"/>
              <a:lumOff val="-35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доходов от использования государственного (муниципального) имущества, от платных услуг, оказываемых бюджетными учреждениями, штрафных санкций за нарушение законодательства, иных неналоговых платежей;</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  Плата за негативное воздействие на окружающую среду</a:t>
          </a:r>
          <a:endParaRPr lang="ru-RU" sz="1400" b="1" kern="1200" dirty="0">
            <a:latin typeface="Times New Roman" pitchFamily="18" charset="0"/>
            <a:ea typeface="+mn-ea"/>
            <a:cs typeface="Times New Roman" pitchFamily="18" charset="0"/>
          </a:endParaRPr>
        </a:p>
      </dsp:txBody>
      <dsp:txXfrm rot="5400000">
        <a:off x="7467899" y="-1082481"/>
        <a:ext cx="1119428" cy="7555400"/>
      </dsp:txXfrm>
    </dsp:sp>
    <dsp:sp modelId="{752B7EA6-B56E-4EC2-951B-64CF226C1F8B}">
      <dsp:nvSpPr>
        <dsp:cNvPr id="0" name=""/>
        <dsp:cNvSpPr/>
      </dsp:nvSpPr>
      <dsp:spPr>
        <a:xfrm>
          <a:off x="0" y="1995576"/>
          <a:ext cx="4249913" cy="1399285"/>
        </a:xfrm>
        <a:prstGeom prst="roundRect">
          <a:avLst/>
        </a:prstGeom>
        <a:gradFill rotWithShape="0">
          <a:gsLst>
            <a:gs pos="0">
              <a:schemeClr val="accent3">
                <a:hueOff val="-3813448"/>
                <a:satOff val="6640"/>
                <a:lumOff val="-2452"/>
                <a:alphaOff val="0"/>
                <a:satMod val="103000"/>
                <a:lumMod val="102000"/>
                <a:tint val="94000"/>
              </a:schemeClr>
            </a:gs>
            <a:gs pos="50000">
              <a:schemeClr val="accent3">
                <a:hueOff val="-3813448"/>
                <a:satOff val="6640"/>
                <a:lumOff val="-2452"/>
                <a:alphaOff val="0"/>
                <a:satMod val="110000"/>
                <a:lumMod val="100000"/>
                <a:shade val="100000"/>
              </a:schemeClr>
            </a:gs>
            <a:gs pos="100000">
              <a:schemeClr val="accent3">
                <a:hueOff val="-3813448"/>
                <a:satOff val="6640"/>
                <a:lumOff val="-24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smtClean="0">
              <a:latin typeface="Calibri"/>
              <a:ea typeface="+mn-ea"/>
              <a:cs typeface="+mn-cs"/>
            </a:rPr>
            <a:t>Неналоговые доходы</a:t>
          </a:r>
          <a:endParaRPr lang="ru-RU" sz="2800" kern="1200" dirty="0">
            <a:latin typeface="Calibri"/>
            <a:ea typeface="+mn-ea"/>
            <a:cs typeface="+mn-cs"/>
          </a:endParaRPr>
        </a:p>
      </dsp:txBody>
      <dsp:txXfrm>
        <a:off x="0" y="1995576"/>
        <a:ext cx="4249913" cy="1399285"/>
      </dsp:txXfrm>
    </dsp:sp>
    <dsp:sp modelId="{40E7D2FB-5E92-4F16-AA39-35CFF99F4812}">
      <dsp:nvSpPr>
        <dsp:cNvPr id="0" name=""/>
        <dsp:cNvSpPr/>
      </dsp:nvSpPr>
      <dsp:spPr>
        <a:xfrm rot="5400000">
          <a:off x="7467899" y="386768"/>
          <a:ext cx="1119428" cy="7555400"/>
        </a:xfrm>
        <a:prstGeom prst="round2SameRect">
          <a:avLst/>
        </a:prstGeom>
        <a:solidFill>
          <a:schemeClr val="accent3">
            <a:tint val="40000"/>
            <a:alpha val="90000"/>
            <a:hueOff val="-7506638"/>
            <a:satOff val="-6890"/>
            <a:lumOff val="-709"/>
            <a:alphaOff val="0"/>
          </a:schemeClr>
        </a:solidFill>
        <a:ln w="6350" cap="flat" cmpd="sng" algn="ctr">
          <a:solidFill>
            <a:schemeClr val="accent3">
              <a:tint val="40000"/>
              <a:alpha val="90000"/>
              <a:hueOff val="-7506638"/>
              <a:satOff val="-6890"/>
              <a:lumOff val="-70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доходов в виде финансовой помощи, полученной от других уровней бюджетной системы РФ (межбюджетные трансферты), безвозмездные поступления от организаций и граждан</a:t>
          </a:r>
          <a:endParaRPr lang="ru-RU" sz="1400" b="1" kern="1200" dirty="0">
            <a:latin typeface="Times New Roman" pitchFamily="18" charset="0"/>
            <a:ea typeface="+mn-ea"/>
            <a:cs typeface="Times New Roman" pitchFamily="18" charset="0"/>
          </a:endParaRPr>
        </a:p>
      </dsp:txBody>
      <dsp:txXfrm rot="5400000">
        <a:off x="7467899" y="386768"/>
        <a:ext cx="1119428" cy="7555400"/>
      </dsp:txXfrm>
    </dsp:sp>
    <dsp:sp modelId="{C2C7F575-0C3C-422C-B84A-1E55D238AAF4}">
      <dsp:nvSpPr>
        <dsp:cNvPr id="0" name=""/>
        <dsp:cNvSpPr/>
      </dsp:nvSpPr>
      <dsp:spPr>
        <a:xfrm>
          <a:off x="0" y="3464826"/>
          <a:ext cx="4249913" cy="1399285"/>
        </a:xfrm>
        <a:prstGeom prst="roundRect">
          <a:avLst/>
        </a:prstGeom>
        <a:gradFill rotWithShape="0">
          <a:gsLst>
            <a:gs pos="0">
              <a:schemeClr val="accent3">
                <a:hueOff val="-7626897"/>
                <a:satOff val="13281"/>
                <a:lumOff val="-4903"/>
                <a:alphaOff val="0"/>
                <a:satMod val="103000"/>
                <a:lumMod val="102000"/>
                <a:tint val="94000"/>
              </a:schemeClr>
            </a:gs>
            <a:gs pos="50000">
              <a:schemeClr val="accent3">
                <a:hueOff val="-7626897"/>
                <a:satOff val="13281"/>
                <a:lumOff val="-4903"/>
                <a:alphaOff val="0"/>
                <a:satMod val="110000"/>
                <a:lumMod val="100000"/>
                <a:shade val="100000"/>
              </a:schemeClr>
            </a:gs>
            <a:gs pos="100000">
              <a:schemeClr val="accent3">
                <a:hueOff val="-7626897"/>
                <a:satOff val="13281"/>
                <a:lumOff val="-49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dirty="0" smtClean="0">
              <a:latin typeface="Calibri"/>
              <a:ea typeface="+mn-ea"/>
              <a:cs typeface="+mn-cs"/>
            </a:rPr>
            <a:t>Безвозмездные поступления</a:t>
          </a:r>
          <a:endParaRPr lang="ru-RU" sz="2800" kern="1200" dirty="0">
            <a:latin typeface="Calibri"/>
            <a:ea typeface="+mn-ea"/>
            <a:cs typeface="+mn-cs"/>
          </a:endParaRPr>
        </a:p>
      </dsp:txBody>
      <dsp:txXfrm>
        <a:off x="0" y="3464826"/>
        <a:ext cx="4249913" cy="139928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22D1CE-DBA3-48CA-A59A-B9989583DD83}">
      <dsp:nvSpPr>
        <dsp:cNvPr id="0" name=""/>
        <dsp:cNvSpPr/>
      </dsp:nvSpPr>
      <dsp:spPr>
        <a:xfrm rot="5400000">
          <a:off x="7408250" y="-2936754"/>
          <a:ext cx="1238725" cy="7555400"/>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без установления направлений и (или) условий их использования </a:t>
          </a:r>
          <a:endParaRPr lang="ru-RU" sz="2800" kern="1200" dirty="0">
            <a:latin typeface="Calibri"/>
            <a:ea typeface="+mn-ea"/>
            <a:cs typeface="+mn-cs"/>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408250" y="-2936754"/>
        <a:ext cx="1238725" cy="7555400"/>
      </dsp:txXfrm>
    </dsp:sp>
    <dsp:sp modelId="{126E1ED8-70B7-4E8E-B1EA-C116A2B45CE2}">
      <dsp:nvSpPr>
        <dsp:cNvPr id="0" name=""/>
        <dsp:cNvSpPr/>
      </dsp:nvSpPr>
      <dsp:spPr>
        <a:xfrm>
          <a:off x="0" y="2375"/>
          <a:ext cx="4249913" cy="156795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dirty="0" smtClean="0">
              <a:latin typeface="Calibri"/>
              <a:ea typeface="+mn-ea"/>
              <a:cs typeface="+mn-cs"/>
            </a:rPr>
            <a:t>Дотации (от лат. dotatio — дар, пожертвование) </a:t>
          </a:r>
        </a:p>
      </dsp:txBody>
      <dsp:txXfrm>
        <a:off x="0" y="2375"/>
        <a:ext cx="4249913" cy="1567959"/>
      </dsp:txXfrm>
    </dsp:sp>
    <dsp:sp modelId="{1F3EA630-8243-4A76-9A98-37938F177CA4}">
      <dsp:nvSpPr>
        <dsp:cNvPr id="0" name=""/>
        <dsp:cNvSpPr/>
      </dsp:nvSpPr>
      <dsp:spPr>
        <a:xfrm rot="5400000">
          <a:off x="7400429" y="-1344986"/>
          <a:ext cx="1254367" cy="7555400"/>
        </a:xfrm>
        <a:prstGeom prst="round2SameRect">
          <a:avLst/>
        </a:prstGeom>
        <a:solidFill>
          <a:schemeClr val="accent3">
            <a:tint val="40000"/>
            <a:alpha val="90000"/>
            <a:hueOff val="-3753319"/>
            <a:satOff val="-3445"/>
            <a:lumOff val="-354"/>
            <a:alphaOff val="0"/>
          </a:schemeClr>
        </a:solidFill>
        <a:ln w="6350" cap="flat" cmpd="sng" algn="ctr">
          <a:solidFill>
            <a:schemeClr val="accent3">
              <a:tint val="40000"/>
              <a:alpha val="90000"/>
              <a:hueOff val="-3753319"/>
              <a:satOff val="-3445"/>
              <a:lumOff val="-35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в целях софинансирования расходных обязательств</a:t>
          </a:r>
          <a:endParaRPr lang="ru-RU" sz="2400" kern="1200" dirty="0">
            <a:latin typeface="Times New Roman" pitchFamily="18" charset="0"/>
            <a:ea typeface="+mn-ea"/>
            <a:cs typeface="Times New Roman" pitchFamily="18" charset="0"/>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400429" y="-1344986"/>
        <a:ext cx="1254367" cy="7555400"/>
      </dsp:txXfrm>
    </dsp:sp>
    <dsp:sp modelId="{752B7EA6-B56E-4EC2-951B-64CF226C1F8B}">
      <dsp:nvSpPr>
        <dsp:cNvPr id="0" name=""/>
        <dsp:cNvSpPr/>
      </dsp:nvSpPr>
      <dsp:spPr>
        <a:xfrm>
          <a:off x="0" y="1648733"/>
          <a:ext cx="4249913" cy="1567959"/>
        </a:xfrm>
        <a:prstGeom prst="roundRect">
          <a:avLst/>
        </a:prstGeom>
        <a:gradFill rotWithShape="0">
          <a:gsLst>
            <a:gs pos="0">
              <a:schemeClr val="accent3">
                <a:hueOff val="-3813448"/>
                <a:satOff val="6640"/>
                <a:lumOff val="-2452"/>
                <a:alphaOff val="0"/>
                <a:satMod val="103000"/>
                <a:lumMod val="102000"/>
                <a:tint val="94000"/>
              </a:schemeClr>
            </a:gs>
            <a:gs pos="50000">
              <a:schemeClr val="accent3">
                <a:hueOff val="-3813448"/>
                <a:satOff val="6640"/>
                <a:lumOff val="-2452"/>
                <a:alphaOff val="0"/>
                <a:satMod val="110000"/>
                <a:lumMod val="100000"/>
                <a:shade val="100000"/>
              </a:schemeClr>
            </a:gs>
            <a:gs pos="100000">
              <a:schemeClr val="accent3">
                <a:hueOff val="-3813448"/>
                <a:satOff val="6640"/>
                <a:lumOff val="-24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dirty="0" smtClean="0">
              <a:latin typeface="Calibri"/>
              <a:ea typeface="+mn-ea"/>
              <a:cs typeface="+mn-cs"/>
            </a:rPr>
            <a:t>Субсидии (от лат. subsidium — помощь, поддержка)  </a:t>
          </a:r>
        </a:p>
      </dsp:txBody>
      <dsp:txXfrm>
        <a:off x="0" y="1648733"/>
        <a:ext cx="4249913" cy="1567959"/>
      </dsp:txXfrm>
    </dsp:sp>
    <dsp:sp modelId="{40E7D2FB-5E92-4F16-AA39-35CFF99F4812}">
      <dsp:nvSpPr>
        <dsp:cNvPr id="0" name=""/>
        <dsp:cNvSpPr/>
      </dsp:nvSpPr>
      <dsp:spPr>
        <a:xfrm rot="5400000">
          <a:off x="7400429" y="301370"/>
          <a:ext cx="1254367" cy="7555400"/>
        </a:xfrm>
        <a:prstGeom prst="round2SameRect">
          <a:avLst/>
        </a:prstGeom>
        <a:solidFill>
          <a:schemeClr val="accent3">
            <a:tint val="40000"/>
            <a:alpha val="90000"/>
            <a:hueOff val="-7506638"/>
            <a:satOff val="-6890"/>
            <a:lumOff val="-709"/>
            <a:alphaOff val="0"/>
          </a:schemeClr>
        </a:solidFill>
        <a:ln w="6350" cap="flat" cmpd="sng" algn="ctr">
          <a:solidFill>
            <a:schemeClr val="accent3">
              <a:tint val="40000"/>
              <a:alpha val="90000"/>
              <a:hueOff val="-7506638"/>
              <a:satOff val="-6890"/>
              <a:lumOff val="-70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в целях финансового обеспечения расходных обязательств по переданным полномочиям </a:t>
          </a:r>
          <a:endParaRPr lang="ru-RU" sz="2400" kern="1200" dirty="0">
            <a:latin typeface="Times New Roman" pitchFamily="18" charset="0"/>
            <a:ea typeface="+mn-ea"/>
            <a:cs typeface="Times New Roman" pitchFamily="18" charset="0"/>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400429" y="301370"/>
        <a:ext cx="1254367" cy="7555400"/>
      </dsp:txXfrm>
    </dsp:sp>
    <dsp:sp modelId="{C2C7F575-0C3C-422C-B84A-1E55D238AAF4}">
      <dsp:nvSpPr>
        <dsp:cNvPr id="0" name=""/>
        <dsp:cNvSpPr/>
      </dsp:nvSpPr>
      <dsp:spPr>
        <a:xfrm>
          <a:off x="0" y="3295091"/>
          <a:ext cx="4249913" cy="1567959"/>
        </a:xfrm>
        <a:prstGeom prst="roundRect">
          <a:avLst/>
        </a:prstGeom>
        <a:gradFill rotWithShape="0">
          <a:gsLst>
            <a:gs pos="0">
              <a:schemeClr val="accent3">
                <a:hueOff val="-7626897"/>
                <a:satOff val="13281"/>
                <a:lumOff val="-4903"/>
                <a:alphaOff val="0"/>
                <a:satMod val="103000"/>
                <a:lumMod val="102000"/>
                <a:tint val="94000"/>
              </a:schemeClr>
            </a:gs>
            <a:gs pos="50000">
              <a:schemeClr val="accent3">
                <a:hueOff val="-7626897"/>
                <a:satOff val="13281"/>
                <a:lumOff val="-4903"/>
                <a:alphaOff val="0"/>
                <a:satMod val="110000"/>
                <a:lumMod val="100000"/>
                <a:shade val="100000"/>
              </a:schemeClr>
            </a:gs>
            <a:gs pos="100000">
              <a:schemeClr val="accent3">
                <a:hueOff val="-7626897"/>
                <a:satOff val="13281"/>
                <a:lumOff val="-49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kern="1200" dirty="0" smtClean="0">
              <a:latin typeface="Calibri"/>
              <a:ea typeface="+mn-ea"/>
              <a:cs typeface="+mn-cs"/>
            </a:rPr>
            <a:t>Субвенции (от лат. subvenire «приходить на помощь») </a:t>
          </a:r>
        </a:p>
      </dsp:txBody>
      <dsp:txXfrm>
        <a:off x="0" y="3295091"/>
        <a:ext cx="4249913" cy="1567959"/>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BC6663-DFA1-414D-8C71-00C08BB90DBC}">
      <dsp:nvSpPr>
        <dsp:cNvPr id="0" name=""/>
        <dsp:cNvSpPr/>
      </dsp:nvSpPr>
      <dsp:spPr>
        <a:xfrm>
          <a:off x="3181665" y="180286"/>
          <a:ext cx="3403392" cy="1375565"/>
        </a:xfrm>
        <a:prstGeom prst="rightArrow">
          <a:avLst>
            <a:gd name="adj1" fmla="val 75000"/>
            <a:gd name="adj2" fmla="val 5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ctr" defTabSz="889000">
            <a:lnSpc>
              <a:spcPct val="90000"/>
            </a:lnSpc>
            <a:spcBef>
              <a:spcPct val="0"/>
            </a:spcBef>
            <a:spcAft>
              <a:spcPct val="15000"/>
            </a:spcAft>
            <a:buChar char="••"/>
          </a:pPr>
          <a:endParaRPr lang="ru-RU" sz="2000" kern="1200" dirty="0">
            <a:effectLst>
              <a:outerShdw blurRad="38100" dist="38100" dir="2700000" algn="tl">
                <a:srgbClr val="000000">
                  <a:alpha val="43137"/>
                </a:srgbClr>
              </a:outerShdw>
            </a:effectLst>
          </a:endParaRPr>
        </a:p>
        <a:p>
          <a:pPr marL="285750" lvl="1" indent="-285750" algn="ctr" defTabSz="1244600">
            <a:lnSpc>
              <a:spcPct val="90000"/>
            </a:lnSpc>
            <a:spcBef>
              <a:spcPct val="0"/>
            </a:spcBef>
            <a:spcAft>
              <a:spcPct val="15000"/>
            </a:spcAft>
            <a:buChar char="••"/>
          </a:pPr>
          <a:r>
            <a:rPr lang="ru-RU" sz="2800" b="1" kern="1200" smtClean="0">
              <a:effectLst>
                <a:outerShdw blurRad="38100" dist="38100" dir="2700000" algn="tl">
                  <a:srgbClr val="000000">
                    <a:alpha val="43137"/>
                  </a:srgbClr>
                </a:outerShdw>
              </a:effectLst>
            </a:rPr>
            <a:t>440,2</a:t>
          </a:r>
          <a:r>
            <a:rPr lang="ru-RU" sz="2400" kern="1200" smtClean="0">
              <a:effectLst>
                <a:outerShdw blurRad="38100" dist="38100" dir="2700000" algn="tl">
                  <a:srgbClr val="000000">
                    <a:alpha val="43137"/>
                  </a:srgbClr>
                </a:outerShdw>
              </a:effectLst>
            </a:rPr>
            <a:t>  </a:t>
          </a:r>
          <a:r>
            <a:rPr lang="ru-RU" sz="2400" kern="1200" dirty="0" smtClean="0">
              <a:effectLst>
                <a:outerShdw blurRad="38100" dist="38100" dir="2700000" algn="tl">
                  <a:srgbClr val="000000">
                    <a:alpha val="43137"/>
                  </a:srgbClr>
                </a:outerShdw>
              </a:effectLst>
            </a:rPr>
            <a:t>млн.руб.</a:t>
          </a:r>
          <a:endParaRPr lang="ru-RU" sz="2400" kern="1200" dirty="0">
            <a:effectLst>
              <a:outerShdw blurRad="38100" dist="38100" dir="2700000" algn="tl">
                <a:srgbClr val="000000">
                  <a:alpha val="43137"/>
                </a:srgbClr>
              </a:outerShdw>
            </a:effectLst>
          </a:endParaRPr>
        </a:p>
      </dsp:txBody>
      <dsp:txXfrm>
        <a:off x="3181665" y="180286"/>
        <a:ext cx="3403392" cy="1375565"/>
      </dsp:txXfrm>
    </dsp:sp>
    <dsp:sp modelId="{54696183-814B-47CC-BBB3-A3D095302AB5}">
      <dsp:nvSpPr>
        <dsp:cNvPr id="0" name=""/>
        <dsp:cNvSpPr/>
      </dsp:nvSpPr>
      <dsp:spPr>
        <a:xfrm>
          <a:off x="702845" y="132"/>
          <a:ext cx="2478820" cy="1735872"/>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ru-RU" sz="3200" kern="1200" dirty="0" smtClean="0">
              <a:effectLst>
                <a:outerShdw blurRad="38100" dist="38100" dir="2700000" algn="tl">
                  <a:srgbClr val="000000">
                    <a:alpha val="43137"/>
                  </a:srgbClr>
                </a:outerShdw>
              </a:effectLst>
            </a:rPr>
            <a:t>Прогноз</a:t>
          </a:r>
          <a:endParaRPr lang="ru-RU" sz="3200" kern="1200" dirty="0">
            <a:effectLst>
              <a:outerShdw blurRad="38100" dist="38100" dir="2700000" algn="tl">
                <a:srgbClr val="000000">
                  <a:alpha val="43137"/>
                </a:srgbClr>
              </a:outerShdw>
            </a:effectLst>
          </a:endParaRPr>
        </a:p>
      </dsp:txBody>
      <dsp:txXfrm>
        <a:off x="702845" y="132"/>
        <a:ext cx="2478820" cy="1735872"/>
      </dsp:txXfrm>
    </dsp:sp>
    <dsp:sp modelId="{41596B2B-33C2-4BBD-856F-150E970FD288}">
      <dsp:nvSpPr>
        <dsp:cNvPr id="0" name=""/>
        <dsp:cNvSpPr/>
      </dsp:nvSpPr>
      <dsp:spPr>
        <a:xfrm>
          <a:off x="3217084" y="2291502"/>
          <a:ext cx="3367973" cy="1363872"/>
        </a:xfrm>
        <a:prstGeom prst="rightArrow">
          <a:avLst>
            <a:gd name="adj1" fmla="val 75000"/>
            <a:gd name="adj2" fmla="val 50000"/>
          </a:avLst>
        </a:prstGeom>
        <a:solidFill>
          <a:schemeClr val="accent3">
            <a:tint val="40000"/>
            <a:alpha val="90000"/>
            <a:hueOff val="-7506638"/>
            <a:satOff val="-6890"/>
            <a:lumOff val="-70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ctr" defTabSz="889000">
            <a:lnSpc>
              <a:spcPct val="90000"/>
            </a:lnSpc>
            <a:spcBef>
              <a:spcPct val="0"/>
            </a:spcBef>
            <a:spcAft>
              <a:spcPct val="15000"/>
            </a:spcAft>
            <a:buChar char="••"/>
          </a:pPr>
          <a:endParaRPr lang="ru-RU" sz="2000" kern="1200" dirty="0">
            <a:effectLst>
              <a:outerShdw blurRad="38100" dist="38100" dir="2700000" algn="tl">
                <a:srgbClr val="000000">
                  <a:alpha val="43137"/>
                </a:srgbClr>
              </a:outerShdw>
            </a:effectLst>
          </a:endParaRPr>
        </a:p>
        <a:p>
          <a:pPr marL="285750" lvl="1" indent="-285750" algn="ctr" defTabSz="1244600">
            <a:lnSpc>
              <a:spcPct val="90000"/>
            </a:lnSpc>
            <a:spcBef>
              <a:spcPct val="0"/>
            </a:spcBef>
            <a:spcAft>
              <a:spcPct val="15000"/>
            </a:spcAft>
            <a:buChar char="••"/>
          </a:pPr>
          <a:r>
            <a:rPr lang="ru-RU" sz="2800" b="1" kern="1200" dirty="0" smtClean="0">
              <a:effectLst>
                <a:outerShdw blurRad="38100" dist="38100" dir="2700000" algn="tl">
                  <a:srgbClr val="000000">
                    <a:alpha val="43137"/>
                  </a:srgbClr>
                </a:outerShdw>
              </a:effectLst>
            </a:rPr>
            <a:t>101,6%</a:t>
          </a:r>
          <a:endParaRPr lang="ru-RU" sz="2800" b="1" kern="1200" dirty="0">
            <a:effectLst>
              <a:outerShdw blurRad="38100" dist="38100" dir="2700000" algn="tl">
                <a:srgbClr val="000000">
                  <a:alpha val="43137"/>
                </a:srgbClr>
              </a:outerShdw>
            </a:effectLst>
          </a:endParaRPr>
        </a:p>
        <a:p>
          <a:pPr marL="228600" lvl="1" indent="-228600" algn="ctr" defTabSz="889000">
            <a:lnSpc>
              <a:spcPct val="90000"/>
            </a:lnSpc>
            <a:spcBef>
              <a:spcPct val="0"/>
            </a:spcBef>
            <a:spcAft>
              <a:spcPct val="15000"/>
            </a:spcAft>
            <a:buChar char="••"/>
          </a:pPr>
          <a:endParaRPr lang="ru-RU" sz="2000" kern="1200" dirty="0">
            <a:effectLst>
              <a:outerShdw blurRad="38100" dist="38100" dir="2700000" algn="tl">
                <a:srgbClr val="000000">
                  <a:alpha val="43137"/>
                </a:srgbClr>
              </a:outerShdw>
            </a:effectLst>
          </a:endParaRPr>
        </a:p>
      </dsp:txBody>
      <dsp:txXfrm>
        <a:off x="3217084" y="2291502"/>
        <a:ext cx="3367973" cy="1363872"/>
      </dsp:txXfrm>
    </dsp:sp>
    <dsp:sp modelId="{BD68ECAC-E4B7-4EE1-9D43-1292ADE406A7}">
      <dsp:nvSpPr>
        <dsp:cNvPr id="0" name=""/>
        <dsp:cNvSpPr/>
      </dsp:nvSpPr>
      <dsp:spPr>
        <a:xfrm>
          <a:off x="702845" y="2035836"/>
          <a:ext cx="2514239" cy="1875204"/>
        </a:xfrm>
        <a:prstGeom prst="roundRect">
          <a:avLst/>
        </a:prstGeom>
        <a:solidFill>
          <a:schemeClr val="accent3">
            <a:hueOff val="-7626897"/>
            <a:satOff val="13281"/>
            <a:lumOff val="-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ru-RU" sz="3200" kern="1200" smtClean="0">
              <a:effectLst>
                <a:outerShdw blurRad="38100" dist="38100" dir="2700000" algn="tl">
                  <a:srgbClr val="000000">
                    <a:alpha val="43137"/>
                  </a:srgbClr>
                </a:outerShdw>
              </a:effectLst>
            </a:rPr>
            <a:t>Темп роста</a:t>
          </a:r>
          <a:endParaRPr lang="ru-RU" sz="3200" kern="1200" dirty="0">
            <a:effectLst>
              <a:outerShdw blurRad="38100" dist="38100" dir="2700000" algn="tl">
                <a:srgbClr val="000000">
                  <a:alpha val="43137"/>
                </a:srgbClr>
              </a:outerShdw>
            </a:effectLst>
          </a:endParaRPr>
        </a:p>
      </dsp:txBody>
      <dsp:txXfrm>
        <a:off x="702845" y="2035836"/>
        <a:ext cx="2514239" cy="187520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0.09038</cdr:x>
      <cdr:y>0.01329</cdr:y>
    </cdr:from>
    <cdr:to>
      <cdr:x>0.27927</cdr:x>
      <cdr:y>0.1032</cdr:y>
    </cdr:to>
    <cdr:sp macro="" textlink="">
      <cdr:nvSpPr>
        <cdr:cNvPr id="2" name="Прямоугольник 1"/>
        <cdr:cNvSpPr/>
      </cdr:nvSpPr>
      <cdr:spPr>
        <a:xfrm xmlns:a="http://schemas.openxmlformats.org/drawingml/2006/main">
          <a:off x="641445" y="54592"/>
          <a:ext cx="1340497" cy="369332"/>
        </a:xfrm>
        <a:prstGeom xmlns:a="http://schemas.openxmlformats.org/drawingml/2006/main" prst="rect">
          <a:avLst/>
        </a:prstGeom>
      </cdr:spPr>
      <cdr:txBody>
        <a:bodyPr xmlns:a="http://schemas.openxmlformats.org/drawingml/2006/main" wrap="square">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r>
            <a:rPr lang="ru-RU" dirty="0" smtClean="0"/>
            <a:t>48625 </a:t>
          </a:r>
          <a:endParaRPr lang="ru-RU" dirty="0"/>
        </a:p>
      </cdr:txBody>
    </cdr:sp>
  </cdr:relSizeAnchor>
</c:userShapes>
</file>

<file path=ppt/drawings/drawing2.xml><?xml version="1.0" encoding="utf-8"?>
<c:userShapes xmlns:c="http://schemas.openxmlformats.org/drawingml/2006/chart">
  <cdr:relSizeAnchor xmlns:cdr="http://schemas.openxmlformats.org/drawingml/2006/chartDrawing">
    <cdr:from>
      <cdr:x>0.12325</cdr:x>
      <cdr:y>0.59147</cdr:y>
    </cdr:from>
    <cdr:to>
      <cdr:x>0.26048</cdr:x>
      <cdr:y>0.64462</cdr:y>
    </cdr:to>
    <cdr:sp macro="" textlink="">
      <cdr:nvSpPr>
        <cdr:cNvPr id="2" name="Подзаголовок 2"/>
        <cdr:cNvSpPr>
          <a:spLocks xmlns:a="http://schemas.openxmlformats.org/drawingml/2006/main" noGrp="1"/>
        </cdr:cNvSpPr>
      </cdr:nvSpPr>
      <cdr:spPr>
        <a:xfrm xmlns:a="http://schemas.openxmlformats.org/drawingml/2006/main">
          <a:off x="882546" y="2430420"/>
          <a:ext cx="982639" cy="218400"/>
        </a:xfrm>
        <a:prstGeom xmlns:a="http://schemas.openxmlformats.org/drawingml/2006/main" prst="rect">
          <a:avLst/>
        </a:prstGeom>
      </cdr:spPr>
      <cdr:txBody>
        <a:bodyPr xmlns:a="http://schemas.openxmlformats.org/drawingml/2006/main" vert="horz" lIns="91440" tIns="45720" rIns="91440" bIns="45720" rtlCol="0">
          <a:normAutofit fontScale="92500" lnSpcReduction="20000"/>
        </a:bodyPr>
        <a:lstStyle xmlns:a="http://schemas.openxmlformats.org/drawingml/2006/main">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008EDC"/>
              </a:solidFill>
              <a:latin typeface="Arial"/>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EDC"/>
              </a:solidFill>
              <a:latin typeface="Arial"/>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EDC"/>
              </a:solidFill>
              <a:latin typeface="Arial"/>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EDC"/>
              </a:solidFill>
              <a:latin typeface="Arial"/>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EDC"/>
              </a:solidFill>
              <a:latin typeface="Arial"/>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Arial"/>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Arial"/>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Arial"/>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ysClr val="windowText" lastClr="000000"/>
              </a:solidFill>
              <a:latin typeface="Arial"/>
            </a:defRPr>
          </a:lvl9pPr>
        </a:lstStyle>
        <a:p xmlns:a="http://schemas.openxmlformats.org/drawingml/2006/main">
          <a:r>
            <a:rPr lang="ru-RU" dirty="0" smtClean="0"/>
            <a:t>44059</a:t>
          </a:r>
        </a:p>
        <a:p xmlns:a="http://schemas.openxmlformats.org/drawingml/2006/main">
          <a:endParaRPr lang="ru-RU" dirty="0"/>
        </a:p>
      </cdr:txBody>
    </cdr:sp>
  </cdr:relSizeAnchor>
  <cdr:relSizeAnchor xmlns:cdr="http://schemas.openxmlformats.org/drawingml/2006/chartDrawing">
    <cdr:from>
      <cdr:x>0.29288</cdr:x>
      <cdr:y>0.43509</cdr:y>
    </cdr:from>
    <cdr:to>
      <cdr:x>0.45171</cdr:x>
      <cdr:y>0.49516</cdr:y>
    </cdr:to>
    <cdr:sp macro="" textlink="">
      <cdr:nvSpPr>
        <cdr:cNvPr id="4" name="Подзаголовок 2"/>
        <cdr:cNvSpPr>
          <a:spLocks xmlns:a="http://schemas.openxmlformats.org/drawingml/2006/main" noGrp="1"/>
        </cdr:cNvSpPr>
      </cdr:nvSpPr>
      <cdr:spPr>
        <a:xfrm xmlns:a="http://schemas.openxmlformats.org/drawingml/2006/main">
          <a:off x="2097201" y="1787838"/>
          <a:ext cx="1137306" cy="246835"/>
        </a:xfrm>
        <a:prstGeom xmlns:a="http://schemas.openxmlformats.org/drawingml/2006/main" prst="rect">
          <a:avLst/>
        </a:prstGeom>
      </cdr:spPr>
      <cdr:txBody>
        <a:bodyPr xmlns:a="http://schemas.openxmlformats.org/drawingml/2006/main" vert="horz" lIns="91440" tIns="45720" rIns="91440" bIns="45720" rtlCol="0">
          <a:normAutofit fontScale="92500" lnSpcReduction="20000"/>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900" b="1" dirty="0" smtClean="0">
              <a:solidFill>
                <a:schemeClr val="tx2">
                  <a:lumMod val="60000"/>
                  <a:lumOff val="40000"/>
                </a:schemeClr>
              </a:solidFill>
            </a:rPr>
            <a:t>46482,2</a:t>
          </a:r>
        </a:p>
        <a:p xmlns:a="http://schemas.openxmlformats.org/drawingml/2006/main">
          <a:endParaRPr lang="ru-RU" dirty="0"/>
        </a:p>
      </cdr:txBody>
    </cdr:sp>
  </cdr:relSizeAnchor>
  <cdr:relSizeAnchor xmlns:cdr="http://schemas.openxmlformats.org/drawingml/2006/chartDrawing">
    <cdr:from>
      <cdr:x>0.47077</cdr:x>
      <cdr:y>0.31553</cdr:y>
    </cdr:from>
    <cdr:to>
      <cdr:x>0.6296</cdr:x>
      <cdr:y>0.37559</cdr:y>
    </cdr:to>
    <cdr:sp macro="" textlink="">
      <cdr:nvSpPr>
        <cdr:cNvPr id="5" name="Подзаголовок 2"/>
        <cdr:cNvSpPr>
          <a:spLocks xmlns:a="http://schemas.openxmlformats.org/drawingml/2006/main" noGrp="1"/>
        </cdr:cNvSpPr>
      </cdr:nvSpPr>
      <cdr:spPr>
        <a:xfrm xmlns:a="http://schemas.openxmlformats.org/drawingml/2006/main">
          <a:off x="3370986" y="1296554"/>
          <a:ext cx="1137306" cy="246794"/>
        </a:xfrm>
        <a:prstGeom xmlns:a="http://schemas.openxmlformats.org/drawingml/2006/main" prst="rect">
          <a:avLst/>
        </a:prstGeom>
      </cdr:spPr>
      <cdr:txBody>
        <a:bodyPr xmlns:a="http://schemas.openxmlformats.org/drawingml/2006/main" vert="horz" lIns="91440" tIns="45720" rIns="91440" bIns="45720" rtlCol="0">
          <a:normAutofit fontScale="92500" lnSpcReduction="20000"/>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900" b="1" dirty="0" smtClean="0">
              <a:solidFill>
                <a:srgbClr val="0048B3">
                  <a:lumMod val="60000"/>
                  <a:lumOff val="40000"/>
                </a:srgbClr>
              </a:solidFill>
            </a:rPr>
            <a:t>48602,6</a:t>
          </a:r>
        </a:p>
        <a:p xmlns:a="http://schemas.openxmlformats.org/drawingml/2006/main">
          <a:endParaRPr lang="ru-RU" dirty="0"/>
        </a:p>
      </cdr:txBody>
    </cdr:sp>
  </cdr:relSizeAnchor>
  <cdr:relSizeAnchor xmlns:cdr="http://schemas.openxmlformats.org/drawingml/2006/chartDrawing">
    <cdr:from>
      <cdr:x>0.65375</cdr:x>
      <cdr:y>0.2026</cdr:y>
    </cdr:from>
    <cdr:to>
      <cdr:x>0.81258</cdr:x>
      <cdr:y>0.26266</cdr:y>
    </cdr:to>
    <cdr:sp macro="" textlink="">
      <cdr:nvSpPr>
        <cdr:cNvPr id="6" name="Подзаголовок 2"/>
        <cdr:cNvSpPr>
          <a:spLocks xmlns:a="http://schemas.openxmlformats.org/drawingml/2006/main" noGrp="1"/>
        </cdr:cNvSpPr>
      </cdr:nvSpPr>
      <cdr:spPr>
        <a:xfrm xmlns:a="http://schemas.openxmlformats.org/drawingml/2006/main">
          <a:off x="4681176" y="832498"/>
          <a:ext cx="1137307" cy="246793"/>
        </a:xfrm>
        <a:prstGeom xmlns:a="http://schemas.openxmlformats.org/drawingml/2006/main" prst="rect">
          <a:avLst/>
        </a:prstGeom>
      </cdr:spPr>
      <cdr:txBody>
        <a:bodyPr xmlns:a="http://schemas.openxmlformats.org/drawingml/2006/main" vert="horz" lIns="91440" tIns="45720" rIns="91440" bIns="45720" rtlCol="0">
          <a:normAutofit fontScale="92500" lnSpcReduction="20000"/>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900" b="1" dirty="0" smtClean="0">
              <a:solidFill>
                <a:srgbClr val="0048B3">
                  <a:lumMod val="60000"/>
                  <a:lumOff val="40000"/>
                </a:srgbClr>
              </a:solidFill>
            </a:rPr>
            <a:t>50060,7</a:t>
          </a:r>
        </a:p>
        <a:p xmlns:a="http://schemas.openxmlformats.org/drawingml/2006/main">
          <a:endParaRPr lang="ru-RU" dirty="0"/>
        </a:p>
      </cdr:txBody>
    </cdr:sp>
  </cdr:relSizeAnchor>
  <cdr:relSizeAnchor xmlns:cdr="http://schemas.openxmlformats.org/drawingml/2006/chartDrawing">
    <cdr:from>
      <cdr:x>0.8291</cdr:x>
      <cdr:y>0.06975</cdr:y>
    </cdr:from>
    <cdr:to>
      <cdr:x>0.98793</cdr:x>
      <cdr:y>0.12981</cdr:y>
    </cdr:to>
    <cdr:sp macro="" textlink="">
      <cdr:nvSpPr>
        <cdr:cNvPr id="7" name="Подзаголовок 2"/>
        <cdr:cNvSpPr>
          <a:spLocks xmlns:a="http://schemas.openxmlformats.org/drawingml/2006/main" noGrp="1"/>
        </cdr:cNvSpPr>
      </cdr:nvSpPr>
      <cdr:spPr>
        <a:xfrm xmlns:a="http://schemas.openxmlformats.org/drawingml/2006/main">
          <a:off x="5936803" y="286615"/>
          <a:ext cx="1137306" cy="246794"/>
        </a:xfrm>
        <a:prstGeom xmlns:a="http://schemas.openxmlformats.org/drawingml/2006/main" prst="rect">
          <a:avLst/>
        </a:prstGeom>
      </cdr:spPr>
      <cdr:txBody>
        <a:bodyPr xmlns:a="http://schemas.openxmlformats.org/drawingml/2006/main" vert="horz" lIns="91440" tIns="45720" rIns="91440" bIns="45720" rtlCol="0">
          <a:normAutofit fontScale="92500" lnSpcReduction="20000"/>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900" b="1" dirty="0" smtClean="0">
              <a:solidFill>
                <a:srgbClr val="0048B3">
                  <a:lumMod val="60000"/>
                  <a:lumOff val="40000"/>
                </a:srgbClr>
              </a:solidFill>
            </a:rPr>
            <a:t>52063,1</a:t>
          </a:r>
        </a:p>
        <a:p xmlns:a="http://schemas.openxmlformats.org/drawingml/2006/main">
          <a:endParaRPr lang="ru-RU"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a:extLst>
              <a:ext uri="{FF2B5EF4-FFF2-40B4-BE49-F238E27FC236}">
                <a16:creationId xmlns=""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0B9934-636A-4466-B4C2-E6E5A3EC5436}" type="datetime1">
              <a:rPr lang="ru-RU" smtClean="0"/>
              <a:pPr rtl="0"/>
              <a:t>26.11.2021</a:t>
            </a:fld>
            <a:endParaRPr lang="ru-RU" dirty="0"/>
          </a:p>
        </p:txBody>
      </p:sp>
      <p:sp>
        <p:nvSpPr>
          <p:cNvPr id="4" name="Нижний колонтитул 3">
            <a:extLst>
              <a:ext uri="{FF2B5EF4-FFF2-40B4-BE49-F238E27FC236}">
                <a16:creationId xmlns=""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a:extLst>
              <a:ext uri="{FF2B5EF4-FFF2-40B4-BE49-F238E27FC236}">
                <a16:creationId xmlns=""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22FEE5-93F6-4794-9247-D82E88608B7E}" type="slidenum">
              <a:rPr lang="ru-RU" smtClean="0"/>
              <a:pPr rtl="0"/>
              <a:t>‹#›</a:t>
            </a:fld>
            <a:endParaRPr lang="ru-RU" dirty="0"/>
          </a:p>
        </p:txBody>
      </p:sp>
    </p:spTree>
    <p:extLst>
      <p:ext uri="{BB962C8B-B14F-4D97-AF65-F5344CB8AC3E}">
        <p14:creationId xmlns:p14="http://schemas.microsoft.com/office/powerpoint/2010/main" xmlns="" val="2148400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5C63A-F5B9-408E-9B46-5C0738D711E6}" type="datetime1">
              <a:rPr lang="ru-RU" smtClean="0"/>
              <a:pPr/>
              <a:t>26.11.2021</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ru-RU" noProof="0" smtClean="0"/>
              <a:pPr rtl="0"/>
              <a:t>‹#›</a:t>
            </a:fld>
            <a:endParaRPr lang="ru-RU" noProof="0" dirty="0"/>
          </a:p>
        </p:txBody>
      </p:sp>
    </p:spTree>
    <p:extLst>
      <p:ext uri="{BB962C8B-B14F-4D97-AF65-F5344CB8AC3E}">
        <p14:creationId xmlns:p14="http://schemas.microsoft.com/office/powerpoint/2010/main" xmlns=""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a:t>
            </a:fld>
            <a:endParaRPr lang="ru-RU" dirty="0"/>
          </a:p>
        </p:txBody>
      </p:sp>
    </p:spTree>
    <p:extLst>
      <p:ext uri="{BB962C8B-B14F-4D97-AF65-F5344CB8AC3E}">
        <p14:creationId xmlns:p14="http://schemas.microsoft.com/office/powerpoint/2010/main" xmlns="" val="120593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24</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59</a:t>
            </a:fld>
            <a:endParaRPr lang="ru-RU" dirty="0"/>
          </a:p>
        </p:txBody>
      </p:sp>
    </p:spTree>
    <p:extLst>
      <p:ext uri="{BB962C8B-B14F-4D97-AF65-F5344CB8AC3E}">
        <p14:creationId xmlns:p14="http://schemas.microsoft.com/office/powerpoint/2010/main" xmlns="" val="428493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9</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12</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16</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17</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18</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21</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22</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23</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с изображением">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ru-RU" noProof="0" dirty="0"/>
              <a:t>ЗАГОЛОВОК</a:t>
            </a:r>
            <a:br>
              <a:rPr lang="ru-RU" noProof="0" dirty="0"/>
            </a:br>
            <a:r>
              <a:rPr lang="ru-RU" noProof="0" dirty="0"/>
              <a:t>ПРЕЗЕНТАЦИИ    </a:t>
            </a:r>
          </a:p>
        </p:txBody>
      </p:sp>
      <p:sp>
        <p:nvSpPr>
          <p:cNvPr id="23" name="Текст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rtlCol="0">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Месяц</a:t>
            </a:r>
            <a:br>
              <a:rPr lang="ru-RU" noProof="0" dirty="0"/>
            </a:br>
            <a:r>
              <a:rPr lang="ru-RU" noProof="0" dirty="0"/>
              <a:t>20XX</a:t>
            </a:r>
          </a:p>
        </p:txBody>
      </p:sp>
      <p:sp>
        <p:nvSpPr>
          <p:cNvPr id="28" name="Полилиния: фигура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29" name="Полилиния: Форма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0" name="Полилиния: фигура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2" name="Полилиния: фигура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34" name="Полилиния: Фигура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6" name="Текст 14">
            <a:extLst>
              <a:ext uri="{FF2B5EF4-FFF2-40B4-BE49-F238E27FC236}">
                <a16:creationId xmlns=""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rtlCol="0">
            <a:normAutofit/>
          </a:bodyPr>
          <a:lstStyle>
            <a:lvl1pPr marL="0" indent="0">
              <a:buNone/>
              <a:defRPr sz="2800" b="1" i="0"/>
            </a:lvl1pPr>
          </a:lstStyle>
          <a:p>
            <a:pPr lvl="0" rtl="0"/>
            <a:r>
              <a:rPr lang="ru-RU" noProof="0" dirty="0"/>
              <a:t>Ключевая фраза</a:t>
            </a:r>
            <a:br>
              <a:rPr lang="ru-RU" noProof="0" dirty="0"/>
            </a:br>
            <a:r>
              <a:rPr lang="ru-RU" noProof="0" dirty="0"/>
              <a:t>презентации</a:t>
            </a:r>
          </a:p>
        </p:txBody>
      </p:sp>
      <p:sp>
        <p:nvSpPr>
          <p:cNvPr id="40" name="Графический объект 37">
            <a:extLst>
              <a:ext uri="{FF2B5EF4-FFF2-40B4-BE49-F238E27FC236}">
                <a16:creationId xmlns="" xmlns:a16="http://schemas.microsoft.com/office/drawing/2014/main" id="{9F75ED2D-7077-4753-B623-4B9A718EB224}"/>
              </a:ext>
            </a:extLst>
          </p:cNvPr>
          <p:cNvSpPr/>
          <p:nvPr userDrawn="1"/>
        </p:nvSpPr>
        <p:spPr>
          <a:xfrm>
            <a:off x="895717" y="3124629"/>
            <a:ext cx="3636000"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ru-RU" noProof="0" dirty="0"/>
          </a:p>
        </p:txBody>
      </p:sp>
      <p:sp>
        <p:nvSpPr>
          <p:cNvPr id="12" name="Графический объект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ru-RU" noProof="0" dirty="0"/>
          </a:p>
        </p:txBody>
      </p:sp>
      <p:sp>
        <p:nvSpPr>
          <p:cNvPr id="21" name="Рисунок 20">
            <a:extLst>
              <a:ext uri="{FF2B5EF4-FFF2-40B4-BE49-F238E27FC236}">
                <a16:creationId xmlns=""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Tree>
    <p:extLst>
      <p:ext uri="{BB962C8B-B14F-4D97-AF65-F5344CB8AC3E}">
        <p14:creationId xmlns:p14="http://schemas.microsoft.com/office/powerpoint/2010/main" xmlns=""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лайд с благодарностью">
    <p:spTree>
      <p:nvGrpSpPr>
        <p:cNvPr id="1" name=""/>
        <p:cNvGrpSpPr/>
        <p:nvPr/>
      </p:nvGrpSpPr>
      <p:grpSpPr>
        <a:xfrm>
          <a:off x="0" y="0"/>
          <a:ext cx="0" cy="0"/>
          <a:chOff x="0" y="0"/>
          <a:chExt cx="0" cy="0"/>
        </a:xfrm>
      </p:grpSpPr>
      <p:sp>
        <p:nvSpPr>
          <p:cNvPr id="26" name="Рисунок 25">
            <a:extLst>
              <a:ext uri="{FF2B5EF4-FFF2-40B4-BE49-F238E27FC236}">
                <a16:creationId xmlns=""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2" name="Заголовок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rtlCol="0"/>
          <a:lstStyle>
            <a:lvl1pPr>
              <a:defRPr/>
            </a:lvl1pPr>
          </a:lstStyle>
          <a:p>
            <a:pPr rtl="0"/>
            <a:r>
              <a:rPr lang="ru-RU" noProof="0" dirty="0"/>
              <a:t>СПАСИБО!</a:t>
            </a:r>
          </a:p>
        </p:txBody>
      </p:sp>
      <p:sp>
        <p:nvSpPr>
          <p:cNvPr id="12" name="Полилиния: фигура 11">
            <a:extLst>
              <a:ext uri="{FF2B5EF4-FFF2-40B4-BE49-F238E27FC236}">
                <a16:creationId xmlns=""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pPr rtl="0"/>
            <a:endParaRPr lang="ru-RU" noProof="0" dirty="0"/>
          </a:p>
        </p:txBody>
      </p:sp>
      <p:sp>
        <p:nvSpPr>
          <p:cNvPr id="16" name="Полилиния: фигура 15">
            <a:extLst>
              <a:ext uri="{FF2B5EF4-FFF2-40B4-BE49-F238E27FC236}">
                <a16:creationId xmlns=""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pPr rtl="0"/>
            <a:endParaRPr lang="ru-RU" noProof="0" dirty="0"/>
          </a:p>
        </p:txBody>
      </p:sp>
      <p:sp>
        <p:nvSpPr>
          <p:cNvPr id="19" name="Текст 26">
            <a:extLst>
              <a:ext uri="{FF2B5EF4-FFF2-40B4-BE49-F238E27FC236}">
                <a16:creationId xmlns=""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rtlCol="0">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Сергей Зайцев</a:t>
            </a:r>
          </a:p>
        </p:txBody>
      </p:sp>
      <p:sp>
        <p:nvSpPr>
          <p:cNvPr id="20" name="Текст 26">
            <a:extLst>
              <a:ext uri="{FF2B5EF4-FFF2-40B4-BE49-F238E27FC236}">
                <a16:creationId xmlns=""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Телефон:</a:t>
            </a:r>
          </a:p>
        </p:txBody>
      </p:sp>
      <p:sp>
        <p:nvSpPr>
          <p:cNvPr id="21" name="Текст 26">
            <a:extLst>
              <a:ext uri="{FF2B5EF4-FFF2-40B4-BE49-F238E27FC236}">
                <a16:creationId xmlns=""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678 555-0128</a:t>
            </a:r>
          </a:p>
        </p:txBody>
      </p:sp>
      <p:sp>
        <p:nvSpPr>
          <p:cNvPr id="22" name="Текст 26">
            <a:extLst>
              <a:ext uri="{FF2B5EF4-FFF2-40B4-BE49-F238E27FC236}">
                <a16:creationId xmlns=""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Эл. почта:</a:t>
            </a:r>
          </a:p>
        </p:txBody>
      </p:sp>
      <p:sp>
        <p:nvSpPr>
          <p:cNvPr id="23" name="Текст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ZAITSEV@EXAMPLE.COM</a:t>
            </a:r>
          </a:p>
        </p:txBody>
      </p:sp>
      <p:sp>
        <p:nvSpPr>
          <p:cNvPr id="3" name="Графический объект 23">
            <a:extLst>
              <a:ext uri="{FF2B5EF4-FFF2-40B4-BE49-F238E27FC236}">
                <a16:creationId xmlns=""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pPr rtl="0"/>
            <a:endParaRPr lang="ru-RU" noProof="0" dirty="0"/>
          </a:p>
        </p:txBody>
      </p:sp>
      <p:sp>
        <p:nvSpPr>
          <p:cNvPr id="25" name="Полилиния: фигура 24">
            <a:extLst>
              <a:ext uri="{FF2B5EF4-FFF2-40B4-BE49-F238E27FC236}">
                <a16:creationId xmlns=""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ru-RU" noProof="0" dirty="0"/>
              <a:t>ЗАГОЛОВОК</a:t>
            </a:r>
            <a:br>
              <a:rPr lang="ru-RU" noProof="0" dirty="0"/>
            </a:br>
            <a:r>
              <a:rPr lang="ru-RU" noProof="0" dirty="0"/>
              <a:t>ПРЕЗЕНТАЦИИ    </a:t>
            </a:r>
          </a:p>
        </p:txBody>
      </p:sp>
      <p:sp>
        <p:nvSpPr>
          <p:cNvPr id="28" name="Полилиния: фигура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29" name="Полилиния: Форма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0" name="Полилиния: фигура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2" name="Полилиния: фигура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34" name="Полилиния: Фигура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ru-RU" noProof="0" dirty="0"/>
          </a:p>
        </p:txBody>
      </p:sp>
      <p:sp>
        <p:nvSpPr>
          <p:cNvPr id="40" name="Графический объект 37">
            <a:extLst>
              <a:ext uri="{FF2B5EF4-FFF2-40B4-BE49-F238E27FC236}">
                <a16:creationId xmlns=""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ru-RU" noProof="0" dirty="0"/>
          </a:p>
        </p:txBody>
      </p:sp>
      <p:sp>
        <p:nvSpPr>
          <p:cNvPr id="12" name="Графический объект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ru-RU" noProof="0" dirty="0"/>
          </a:p>
        </p:txBody>
      </p:sp>
      <p:sp>
        <p:nvSpPr>
          <p:cNvPr id="15" name="Подзаголовок 2">
            <a:extLst>
              <a:ext uri="{FF2B5EF4-FFF2-40B4-BE49-F238E27FC236}">
                <a16:creationId xmlns=""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rtl="0"/>
            <a:r>
              <a:rPr lang="ru-RU" noProof="0" smtClean="0"/>
              <a:t>Образец подзаголовка</a:t>
            </a:r>
            <a:endParaRPr lang="ru-RU" noProof="0" dirty="0"/>
          </a:p>
        </p:txBody>
      </p:sp>
    </p:spTree>
    <p:extLst>
      <p:ext uri="{BB962C8B-B14F-4D97-AF65-F5344CB8AC3E}">
        <p14:creationId xmlns:p14="http://schemas.microsoft.com/office/powerpoint/2010/main" xmlns=""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34" name="Овал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5" name="Графический объект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10" name="Полилиния: фигура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ru-RU" noProof="0" dirty="0"/>
          </a:p>
        </p:txBody>
      </p:sp>
      <p:sp>
        <p:nvSpPr>
          <p:cNvPr id="25" name="Полилиния: Форма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ru-RU" noProof="0" dirty="0"/>
          </a:p>
        </p:txBody>
      </p:sp>
      <p:sp>
        <p:nvSpPr>
          <p:cNvPr id="2" name="Заголовок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ru-RU" noProof="0" dirty="0"/>
              <a:t>СЛАЙД-РАЗДЕЛИТЕЛЬ</a:t>
            </a:r>
          </a:p>
        </p:txBody>
      </p:sp>
      <p:sp>
        <p:nvSpPr>
          <p:cNvPr id="3" name="Подзаголовок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24" name="Графический объект 22">
            <a:extLst>
              <a:ext uri="{FF2B5EF4-FFF2-40B4-BE49-F238E27FC236}">
                <a16:creationId xmlns=""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ru-RU" noProof="0" dirty="0"/>
          </a:p>
        </p:txBody>
      </p:sp>
      <p:sp>
        <p:nvSpPr>
          <p:cNvPr id="38" name="Полилиния: Фигура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6" name="Полилиния: Фигура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0" name="Полилиния: фигура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7" name="Дата 6">
            <a:extLst>
              <a:ext uri="{FF2B5EF4-FFF2-40B4-BE49-F238E27FC236}">
                <a16:creationId xmlns="" xmlns:a16="http://schemas.microsoft.com/office/drawing/2014/main" id="{B7EF9C60-0FED-4965-A9BC-CE69886A38CA}"/>
              </a:ext>
            </a:extLst>
          </p:cNvPr>
          <p:cNvSpPr>
            <a:spLocks noGrp="1"/>
          </p:cNvSpPr>
          <p:nvPr>
            <p:ph type="dt" sz="half" idx="10"/>
          </p:nvPr>
        </p:nvSpPr>
        <p:spPr/>
        <p:txBody>
          <a:bodyPr rtlCol="0"/>
          <a:lstStyle/>
          <a:p>
            <a:pPr rtl="0"/>
            <a:r>
              <a:rPr lang="ru-RU" noProof="0" dirty="0"/>
              <a:t>ДД.ММ.20XX</a:t>
            </a:r>
          </a:p>
        </p:txBody>
      </p:sp>
      <p:sp>
        <p:nvSpPr>
          <p:cNvPr id="8" name="Нижний колонтитул 7">
            <a:extLst>
              <a:ext uri="{FF2B5EF4-FFF2-40B4-BE49-F238E27FC236}">
                <a16:creationId xmlns="" xmlns:a16="http://schemas.microsoft.com/office/drawing/2014/main" id="{239F2410-4015-48DB-BB4D-B5944D8C16B7}"/>
              </a:ext>
            </a:extLst>
          </p:cNvPr>
          <p:cNvSpPr>
            <a:spLocks noGrp="1"/>
          </p:cNvSpPr>
          <p:nvPr>
            <p:ph type="ftr" sz="quarter" idx="11"/>
          </p:nvPr>
        </p:nvSpPr>
        <p:spPr/>
        <p:txBody>
          <a:bodyPr rtlCol="0"/>
          <a:lstStyle/>
          <a:p>
            <a:pPr rtl="0"/>
            <a:r>
              <a:rPr lang="ru-RU" noProof="0" dirty="0"/>
              <a:t>ДОБАВИТЬ НИЖНИЙ КОЛОНТИТУЛ</a:t>
            </a:r>
          </a:p>
        </p:txBody>
      </p:sp>
      <p:sp>
        <p:nvSpPr>
          <p:cNvPr id="11" name="Номер слайда 10">
            <a:extLst>
              <a:ext uri="{FF2B5EF4-FFF2-40B4-BE49-F238E27FC236}">
                <a16:creationId xmlns="" xmlns:a16="http://schemas.microsoft.com/office/drawing/2014/main" id="{C44F5F26-1B35-405A-AD75-5DFF48CF6BD6}"/>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Tree>
    <p:extLst>
      <p:ext uri="{BB962C8B-B14F-4D97-AF65-F5344CB8AC3E}">
        <p14:creationId xmlns:p14="http://schemas.microsoft.com/office/powerpoint/2010/main" xmlns="" val="3493444834"/>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18" name="Объект 2">
            <a:extLst>
              <a:ext uri="{FF2B5EF4-FFF2-40B4-BE49-F238E27FC236}">
                <a16:creationId xmlns="" xmlns:a16="http://schemas.microsoft.com/office/drawing/2014/main" id="{D7B996D2-06BA-413A-BDEE-428A188D3ADF}"/>
              </a:ext>
            </a:extLst>
          </p:cNvPr>
          <p:cNvSpPr>
            <a:spLocks noGrp="1"/>
          </p:cNvSpPr>
          <p:nvPr>
            <p:ph idx="1"/>
          </p:nvPr>
        </p:nvSpPr>
        <p:spPr>
          <a:xfrm>
            <a:off x="838200" y="1825625"/>
            <a:ext cx="10515600" cy="4351338"/>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Заголовок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7" name="Заголовок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17" name="Текст 2">
            <a:extLst>
              <a:ext uri="{FF2B5EF4-FFF2-40B4-BE49-F238E27FC236}">
                <a16:creationId xmlns="" xmlns:a16="http://schemas.microsoft.com/office/drawing/2014/main" id="{24B91177-A100-491C-B5EF-BC77E2E33F72}"/>
              </a:ext>
            </a:extLst>
          </p:cNvPr>
          <p:cNvSpPr>
            <a:spLocks noGrp="1"/>
          </p:cNvSpPr>
          <p:nvPr>
            <p:ph type="body" idx="1"/>
          </p:nvPr>
        </p:nvSpPr>
        <p:spPr>
          <a:xfrm>
            <a:off x="839788" y="1825624"/>
            <a:ext cx="5157787" cy="421084"/>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9" name="Объект 3">
            <a:extLst>
              <a:ext uri="{FF2B5EF4-FFF2-40B4-BE49-F238E27FC236}">
                <a16:creationId xmlns="" xmlns:a16="http://schemas.microsoft.com/office/drawing/2014/main" id="{B6758D2F-C9AC-4514-B48E-2863E8DDE0CF}"/>
              </a:ext>
            </a:extLst>
          </p:cNvPr>
          <p:cNvSpPr>
            <a:spLocks noGrp="1"/>
          </p:cNvSpPr>
          <p:nvPr>
            <p:ph sz="half" idx="2"/>
          </p:nvPr>
        </p:nvSpPr>
        <p:spPr>
          <a:xfrm>
            <a:off x="839788" y="2323458"/>
            <a:ext cx="5157787"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21" name="Текст 4">
            <a:extLst>
              <a:ext uri="{FF2B5EF4-FFF2-40B4-BE49-F238E27FC236}">
                <a16:creationId xmlns="" xmlns:a16="http://schemas.microsoft.com/office/drawing/2014/main" id="{633C3A9F-17E4-45DF-8DB7-7A55846AAA8F}"/>
              </a:ext>
            </a:extLst>
          </p:cNvPr>
          <p:cNvSpPr>
            <a:spLocks noGrp="1"/>
          </p:cNvSpPr>
          <p:nvPr>
            <p:ph type="body" sz="quarter" idx="3"/>
          </p:nvPr>
        </p:nvSpPr>
        <p:spPr>
          <a:xfrm>
            <a:off x="6172200" y="1828800"/>
            <a:ext cx="5183188" cy="417908"/>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22" name="Объект 5">
            <a:extLst>
              <a:ext uri="{FF2B5EF4-FFF2-40B4-BE49-F238E27FC236}">
                <a16:creationId xmlns="" xmlns:a16="http://schemas.microsoft.com/office/drawing/2014/main" id="{C19AB308-7C32-46C9-B8DB-AA96B7ED0D62}"/>
              </a:ext>
            </a:extLst>
          </p:cNvPr>
          <p:cNvSpPr>
            <a:spLocks noGrp="1"/>
          </p:cNvSpPr>
          <p:nvPr>
            <p:ph sz="quarter" idx="4"/>
          </p:nvPr>
        </p:nvSpPr>
        <p:spPr>
          <a:xfrm>
            <a:off x="6172200" y="2323458"/>
            <a:ext cx="5183188"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p14="http://schemas.microsoft.com/office/powerpoint/2010/main" xmlns=""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7" name="Заголовок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23" name="Объект 2">
            <a:extLst>
              <a:ext uri="{FF2B5EF4-FFF2-40B4-BE49-F238E27FC236}">
                <a16:creationId xmlns="" xmlns:a16="http://schemas.microsoft.com/office/drawing/2014/main" id="{CD5AE8A8-E027-4529-A5B7-4D355C71E647}"/>
              </a:ext>
            </a:extLst>
          </p:cNvPr>
          <p:cNvSpPr>
            <a:spLocks noGrp="1"/>
          </p:cNvSpPr>
          <p:nvPr>
            <p:ph sz="half" idx="1"/>
          </p:nvPr>
        </p:nvSpPr>
        <p:spPr>
          <a:xfrm>
            <a:off x="838200" y="1825625"/>
            <a:ext cx="5181600" cy="3885380"/>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24" name="Объект 3">
            <a:extLst>
              <a:ext uri="{FF2B5EF4-FFF2-40B4-BE49-F238E27FC236}">
                <a16:creationId xmlns="" xmlns:a16="http://schemas.microsoft.com/office/drawing/2014/main" id="{FB3E4803-F2CA-4138-9997-6108BFDFE7E2}"/>
              </a:ext>
            </a:extLst>
          </p:cNvPr>
          <p:cNvSpPr>
            <a:spLocks noGrp="1"/>
          </p:cNvSpPr>
          <p:nvPr>
            <p:ph sz="half" idx="2"/>
          </p:nvPr>
        </p:nvSpPr>
        <p:spPr>
          <a:xfrm>
            <a:off x="6198110" y="1825624"/>
            <a:ext cx="5181600" cy="3929249"/>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p14="http://schemas.microsoft.com/office/powerpoint/2010/main" xmlns=""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57" name="Рисунок 56">
            <a:extLst>
              <a:ext uri="{FF2B5EF4-FFF2-40B4-BE49-F238E27FC236}">
                <a16:creationId xmlns=""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dirty="0"/>
          </a:p>
        </p:txBody>
      </p:sp>
      <p:sp>
        <p:nvSpPr>
          <p:cNvPr id="35" name="Овал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3" name="Графический объект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
        <p:nvSpPr>
          <p:cNvPr id="19" name="Заголовок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Tree>
    <p:extLst>
      <p:ext uri="{BB962C8B-B14F-4D97-AF65-F5344CB8AC3E}">
        <p14:creationId xmlns:p14="http://schemas.microsoft.com/office/powerpoint/2010/main" xmlns=""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35" name="Овал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3" name="Графический объект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
        <p:nvSpPr>
          <p:cNvPr id="19" name="Заголовок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4" name="Объект 2">
            <a:extLst>
              <a:ext uri="{FF2B5EF4-FFF2-40B4-BE49-F238E27FC236}">
                <a16:creationId xmlns="" xmlns:a16="http://schemas.microsoft.com/office/drawing/2014/main" id="{A28A6791-A2CB-40CE-AEF5-A729106DA43B}"/>
              </a:ext>
            </a:extLst>
          </p:cNvPr>
          <p:cNvSpPr>
            <a:spLocks noGrp="1"/>
          </p:cNvSpPr>
          <p:nvPr>
            <p:ph idx="1"/>
          </p:nvPr>
        </p:nvSpPr>
        <p:spPr>
          <a:xfrm>
            <a:off x="5183188" y="457201"/>
            <a:ext cx="6653212" cy="540385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p14="http://schemas.microsoft.com/office/powerpoint/2010/main" xmlns=""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18" name="Графический объект 19">
            <a:extLst>
              <a:ext uri="{FF2B5EF4-FFF2-40B4-BE49-F238E27FC236}">
                <a16:creationId xmlns="" xmlns:a16="http://schemas.microsoft.com/office/drawing/2014/main" id="{436C4D92-1746-4D54-8232-468DFF66CF79}"/>
              </a:ext>
            </a:extLst>
          </p:cNvPr>
          <p:cNvSpPr/>
          <p:nvPr userDrawn="1"/>
        </p:nvSpPr>
        <p:spPr>
          <a:xfrm>
            <a:off x="838200" y="1492524"/>
            <a:ext cx="6588000"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19" name="Заголовок 6">
            <a:extLst>
              <a:ext uri="{FF2B5EF4-FFF2-40B4-BE49-F238E27FC236}">
                <a16:creationId xmlns="" xmlns:a16="http://schemas.microsoft.com/office/drawing/2014/main" id="{E77FD51D-3B1F-4D51-8A61-6CF8222774BD}"/>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xmlns=""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Tree>
    <p:extLst>
      <p:ext uri="{BB962C8B-B14F-4D97-AF65-F5344CB8AC3E}">
        <p14:creationId xmlns:p14="http://schemas.microsoft.com/office/powerpoint/2010/main" xmlns=""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39" name="Рисунок 38">
            <a:extLst>
              <a:ext uri="{FF2B5EF4-FFF2-40B4-BE49-F238E27FC236}">
                <a16:creationId xmlns=""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34" name="Овал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5" name="Графический объект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10" name="Полилиния: фигура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ru-RU" noProof="0" dirty="0"/>
          </a:p>
        </p:txBody>
      </p:sp>
      <p:sp>
        <p:nvSpPr>
          <p:cNvPr id="25" name="Полилиния: Форма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ru-RU" noProof="0" dirty="0"/>
          </a:p>
        </p:txBody>
      </p:sp>
      <p:sp>
        <p:nvSpPr>
          <p:cNvPr id="2" name="Заголовок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ru-RU" noProof="0" dirty="0"/>
              <a:t>СЛАЙД-РАЗДЕЛИТЕЛЬ</a:t>
            </a:r>
          </a:p>
        </p:txBody>
      </p:sp>
      <p:sp>
        <p:nvSpPr>
          <p:cNvPr id="3" name="Подзаголовок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4" name="Дата 3">
            <a:extLst>
              <a:ext uri="{FF2B5EF4-FFF2-40B4-BE49-F238E27FC236}">
                <a16:creationId xmlns="" xmlns:a16="http://schemas.microsoft.com/office/drawing/2014/main" id="{0FD10BB4-D57E-4372-8E10-AC15DC09615A}"/>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rtlCol="0"/>
          <a:lstStyle/>
          <a:p>
            <a:pPr rtl="0"/>
            <a:r>
              <a:rPr lang="ru-RU" noProof="0" dirty="0"/>
              <a:t>ДОБАВИТЬ НИЖНИЙ КОЛОНТИТУЛ</a:t>
            </a:r>
          </a:p>
        </p:txBody>
      </p:sp>
      <p:sp>
        <p:nvSpPr>
          <p:cNvPr id="24" name="Графический объект 22">
            <a:extLst>
              <a:ext uri="{FF2B5EF4-FFF2-40B4-BE49-F238E27FC236}">
                <a16:creationId xmlns="" xmlns:a16="http://schemas.microsoft.com/office/drawing/2014/main" id="{4EE1436E-33B5-4388-87D8-2D0633CC3CE7}"/>
              </a:ext>
            </a:extLst>
          </p:cNvPr>
          <p:cNvSpPr/>
          <p:nvPr/>
        </p:nvSpPr>
        <p:spPr>
          <a:xfrm>
            <a:off x="903223" y="1550951"/>
            <a:ext cx="5508000"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ru-RU" noProof="0" dirty="0"/>
          </a:p>
        </p:txBody>
      </p:sp>
      <p:sp>
        <p:nvSpPr>
          <p:cNvPr id="6" name="Номер слайда 5">
            <a:extLst>
              <a:ext uri="{FF2B5EF4-FFF2-40B4-BE49-F238E27FC236}">
                <a16:creationId xmlns="" xmlns:a16="http://schemas.microsoft.com/office/drawing/2014/main" id="{E0210624-61F8-48B2-BD00-D3BC39DEBDCF}"/>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6" name="Полилиния: Фигура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0" name="Полилиния: фигура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Tree>
    <p:extLst>
      <p:ext uri="{BB962C8B-B14F-4D97-AF65-F5344CB8AC3E}">
        <p14:creationId xmlns:p14="http://schemas.microsoft.com/office/powerpoint/2010/main" xmlns="" val="2139704614"/>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подзаголовок, содержимое и изображение">
    <p:spTree>
      <p:nvGrpSpPr>
        <p:cNvPr id="1" name=""/>
        <p:cNvGrpSpPr/>
        <p:nvPr/>
      </p:nvGrpSpPr>
      <p:grpSpPr>
        <a:xfrm>
          <a:off x="0" y="0"/>
          <a:ext cx="0" cy="0"/>
          <a:chOff x="0" y="0"/>
          <a:chExt cx="0" cy="0"/>
        </a:xfrm>
      </p:grpSpPr>
      <p:sp>
        <p:nvSpPr>
          <p:cNvPr id="26" name="Рисунок 25">
            <a:extLst>
              <a:ext uri="{FF2B5EF4-FFF2-40B4-BE49-F238E27FC236}">
                <a16:creationId xmlns=""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24" name="Овал 23">
            <a:extLst>
              <a:ext uri="{FF2B5EF4-FFF2-40B4-BE49-F238E27FC236}">
                <a16:creationId xmlns=""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Графический объект 12">
            <a:extLst>
              <a:ext uri="{FF2B5EF4-FFF2-40B4-BE49-F238E27FC236}">
                <a16:creationId xmlns=""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rtlCol="0"/>
          <a:lstStyle>
            <a:lvl1pPr>
              <a:defRPr/>
            </a:lvl1pPr>
          </a:lstStyle>
          <a:p>
            <a:pPr rtl="0"/>
            <a:r>
              <a:rPr lang="ru-RU" noProof="0" dirty="0"/>
              <a:t>РАЗМЕТКА ТЕКСТА 02</a:t>
            </a:r>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0" name="Полилиния: фигура 9">
            <a:extLst>
              <a:ext uri="{FF2B5EF4-FFF2-40B4-BE49-F238E27FC236}">
                <a16:creationId xmlns=""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pPr rtl="0"/>
            <a:endParaRPr lang="ru-RU" noProof="0" dirty="0"/>
          </a:p>
        </p:txBody>
      </p:sp>
      <p:sp>
        <p:nvSpPr>
          <p:cNvPr id="13" name="Полилиния: Фигура 12">
            <a:extLst>
              <a:ext uri="{FF2B5EF4-FFF2-40B4-BE49-F238E27FC236}">
                <a16:creationId xmlns=""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pPr rtl="0"/>
            <a:endParaRPr lang="ru-RU" noProof="0" dirty="0"/>
          </a:p>
        </p:txBody>
      </p:sp>
      <p:sp>
        <p:nvSpPr>
          <p:cNvPr id="16" name="Текст 14">
            <a:extLst>
              <a:ext uri="{FF2B5EF4-FFF2-40B4-BE49-F238E27FC236}">
                <a16:creationId xmlns=""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rtlCol="0">
            <a:normAutofit/>
          </a:bodyPr>
          <a:lstStyle>
            <a:lvl1pPr marL="0" indent="0">
              <a:buNone/>
              <a:defRPr sz="1800" b="1" i="0"/>
            </a:lvl1pPr>
          </a:lstStyle>
          <a:p>
            <a:pPr lvl="0" rtl="0"/>
            <a:r>
              <a:rPr lang="ru-RU" noProof="0" smtClean="0"/>
              <a:t>Образец текста</a:t>
            </a:r>
          </a:p>
        </p:txBody>
      </p:sp>
      <p:sp>
        <p:nvSpPr>
          <p:cNvPr id="17" name="Текст 14">
            <a:extLst>
              <a:ext uri="{FF2B5EF4-FFF2-40B4-BE49-F238E27FC236}">
                <a16:creationId xmlns=""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ru-RU" noProof="0" smtClean="0"/>
              <a:t>Образец текста</a:t>
            </a:r>
          </a:p>
        </p:txBody>
      </p:sp>
      <p:sp>
        <p:nvSpPr>
          <p:cNvPr id="3" name="Графический объект 22">
            <a:extLst>
              <a:ext uri="{FF2B5EF4-FFF2-40B4-BE49-F238E27FC236}">
                <a16:creationId xmlns="" xmlns:a16="http://schemas.microsoft.com/office/drawing/2014/main" id="{827885C7-FA6F-4513-83BC-BEAD42F63D5B}"/>
              </a:ext>
            </a:extLst>
          </p:cNvPr>
          <p:cNvSpPr/>
          <p:nvPr userDrawn="1"/>
        </p:nvSpPr>
        <p:spPr>
          <a:xfrm>
            <a:off x="6981946" y="1726672"/>
            <a:ext cx="4680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22" name="Полилиния: Форма 21">
            <a:extLst>
              <a:ext uri="{FF2B5EF4-FFF2-40B4-BE49-F238E27FC236}">
                <a16:creationId xmlns=""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с содержимым">
    <p:spTree>
      <p:nvGrpSpPr>
        <p:cNvPr id="1" name=""/>
        <p:cNvGrpSpPr/>
        <p:nvPr/>
      </p:nvGrpSpPr>
      <p:grpSpPr>
        <a:xfrm>
          <a:off x="0" y="0"/>
          <a:ext cx="0" cy="0"/>
          <a:chOff x="0" y="0"/>
          <a:chExt cx="0" cy="0"/>
        </a:xfrm>
      </p:grpSpPr>
      <p:sp>
        <p:nvSpPr>
          <p:cNvPr id="42" name="Рисунок 41">
            <a:extLst>
              <a:ext uri="{FF2B5EF4-FFF2-40B4-BE49-F238E27FC236}">
                <a16:creationId xmlns=""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35" name="Овал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rtlCol="0"/>
          <a:lstStyle>
            <a:lvl1pPr>
              <a:defRPr/>
            </a:lvl1pPr>
          </a:lstStyle>
          <a:p>
            <a:pPr rtl="0"/>
            <a:r>
              <a:rPr lang="ru-RU" noProof="0" dirty="0"/>
              <a:t>РАЗМЕТКА ТЕКСТА 02</a:t>
            </a:r>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8" name="Текст 14">
            <a:extLst>
              <a:ext uri="{FF2B5EF4-FFF2-40B4-BE49-F238E27FC236}">
                <a16:creationId xmlns="" xmlns:a16="http://schemas.microsoft.com/office/drawing/2014/main" id="{82903A57-2768-42F8-A5EA-4C19B9049850}"/>
              </a:ext>
            </a:extLst>
          </p:cNvPr>
          <p:cNvSpPr>
            <a:spLocks noGrp="1"/>
          </p:cNvSpPr>
          <p:nvPr>
            <p:ph type="body" sz="quarter" idx="15"/>
          </p:nvPr>
        </p:nvSpPr>
        <p:spPr>
          <a:xfrm>
            <a:off x="830067" y="3889184"/>
            <a:ext cx="4548187" cy="1708223"/>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ru-RU" noProof="0" smtClean="0"/>
              <a:t>Образец текста</a:t>
            </a:r>
          </a:p>
        </p:txBody>
      </p:sp>
      <p:sp>
        <p:nvSpPr>
          <p:cNvPr id="38" name="Полилиния: Фигура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9" name="Полилиния: Форма 28">
            <a:extLst>
              <a:ext uri="{FF2B5EF4-FFF2-40B4-BE49-F238E27FC236}">
                <a16:creationId xmlns=""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6" name="Полилиния: фигура 25">
            <a:extLst>
              <a:ext uri="{FF2B5EF4-FFF2-40B4-BE49-F238E27FC236}">
                <a16:creationId xmlns=""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8" name="Текст 26">
            <a:extLst>
              <a:ext uri="{FF2B5EF4-FFF2-40B4-BE49-F238E27FC236}">
                <a16:creationId xmlns=""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rtlCol="0">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31" name="Текст 29">
            <a:extLst>
              <a:ext uri="{FF2B5EF4-FFF2-40B4-BE49-F238E27FC236}">
                <a16:creationId xmlns=""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rtlCol="0"/>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rtl="0"/>
            <a:r>
              <a:rPr lang="ru-RU" noProof="0" smtClean="0"/>
              <a:t>Образец текста</a:t>
            </a:r>
          </a:p>
        </p:txBody>
      </p:sp>
      <p:sp>
        <p:nvSpPr>
          <p:cNvPr id="3" name="Графический объект 33">
            <a:extLst>
              <a:ext uri="{FF2B5EF4-FFF2-40B4-BE49-F238E27FC236}">
                <a16:creationId xmlns="" xmlns:a16="http://schemas.microsoft.com/office/drawing/2014/main" id="{38956B41-4EE0-4C7C-8436-027F5DE8B1BC}"/>
              </a:ext>
            </a:extLst>
          </p:cNvPr>
          <p:cNvSpPr/>
          <p:nvPr userDrawn="1"/>
        </p:nvSpPr>
        <p:spPr>
          <a:xfrm>
            <a:off x="887581" y="2045662"/>
            <a:ext cx="4824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с подзаголовком">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rtlCol="0" anchor="b">
            <a:normAutofit/>
          </a:bodyPr>
          <a:lstStyle>
            <a:lvl1pPr algn="ctr">
              <a:defRPr sz="4000"/>
            </a:lvl1pPr>
          </a:lstStyle>
          <a:p>
            <a:pPr rtl="0"/>
            <a:r>
              <a:rPr lang="ru-RU" noProof="0" dirty="0"/>
              <a:t>СРАВНЕНИЕ</a:t>
            </a:r>
          </a:p>
        </p:txBody>
      </p:sp>
      <p:sp>
        <p:nvSpPr>
          <p:cNvPr id="3" name="Текст 2">
            <a:extLst>
              <a:ext uri="{FF2B5EF4-FFF2-40B4-BE49-F238E27FC236}">
                <a16:creationId xmlns="" xmlns:a16="http://schemas.microsoft.com/office/drawing/2014/main" id="{40DFDBBD-D278-4F5A-BD28-172F5B157E88}"/>
              </a:ext>
            </a:extLst>
          </p:cNvPr>
          <p:cNvSpPr>
            <a:spLocks noGrp="1"/>
          </p:cNvSpPr>
          <p:nvPr>
            <p:ph type="body" idx="1" hasCustomPrompt="1"/>
          </p:nvPr>
        </p:nvSpPr>
        <p:spPr>
          <a:xfrm>
            <a:off x="811311"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ЗАГОЛОВОК РАЗДЕЛА 1</a:t>
            </a:r>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30066" y="1898650"/>
            <a:ext cx="10515599" cy="701675"/>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22" name="Графический объект 19">
            <a:extLst>
              <a:ext uri="{FF2B5EF4-FFF2-40B4-BE49-F238E27FC236}">
                <a16:creationId xmlns=""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24" name="Текст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5973985"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ЗАГОЛОВОК РАЗДЕЛА 2</a:t>
            </a:r>
          </a:p>
        </p:txBody>
      </p:sp>
      <p:sp>
        <p:nvSpPr>
          <p:cNvPr id="28" name="Текст 26">
            <a:extLst>
              <a:ext uri="{FF2B5EF4-FFF2-40B4-BE49-F238E27FC236}">
                <a16:creationId xmlns="" xmlns:a16="http://schemas.microsoft.com/office/drawing/2014/main" id="{D0525F80-1CD7-406E-A2B0-ACB0CD78A32C}"/>
              </a:ext>
            </a:extLst>
          </p:cNvPr>
          <p:cNvSpPr>
            <a:spLocks noGrp="1"/>
          </p:cNvSpPr>
          <p:nvPr>
            <p:ph type="body" sz="quarter" idx="20"/>
          </p:nvPr>
        </p:nvSpPr>
        <p:spPr>
          <a:xfrm>
            <a:off x="811311"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sp>
        <p:nvSpPr>
          <p:cNvPr id="30" name="Текст 26">
            <a:extLst>
              <a:ext uri="{FF2B5EF4-FFF2-40B4-BE49-F238E27FC236}">
                <a16:creationId xmlns=""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grpSp>
        <p:nvGrpSpPr>
          <p:cNvPr id="41" name="Графический объект 39">
            <a:extLst>
              <a:ext uri="{FF2B5EF4-FFF2-40B4-BE49-F238E27FC236}">
                <a16:creationId xmlns=""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Tree>
    <p:extLst>
      <p:ext uri="{BB962C8B-B14F-4D97-AF65-F5344CB8AC3E}">
        <p14:creationId xmlns:p14="http://schemas.microsoft.com/office/powerpoint/2010/main" xmlns=""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лайд с диаграммой">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rtlCol="0" anchor="b">
            <a:normAutofit/>
          </a:bodyPr>
          <a:lstStyle>
            <a:lvl1pPr algn="l">
              <a:defRPr sz="4000"/>
            </a:lvl1pPr>
          </a:lstStyle>
          <a:p>
            <a:pPr rtl="0"/>
            <a:r>
              <a:rPr lang="ru-RU" noProof="0" dirty="0"/>
              <a:t>СЛАЙД С ДИАГРАММОЙ</a:t>
            </a:r>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5649889" y="2592569"/>
            <a:ext cx="5630885" cy="70167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24" name="Текст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30 %</a:t>
            </a:r>
          </a:p>
        </p:txBody>
      </p:sp>
      <p:sp>
        <p:nvSpPr>
          <p:cNvPr id="30" name="Текст 26">
            <a:extLst>
              <a:ext uri="{FF2B5EF4-FFF2-40B4-BE49-F238E27FC236}">
                <a16:creationId xmlns=""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23" name="Текст 2">
            <a:extLst>
              <a:ext uri="{FF2B5EF4-FFF2-40B4-BE49-F238E27FC236}">
                <a16:creationId xmlns=""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10 %</a:t>
            </a:r>
          </a:p>
        </p:txBody>
      </p:sp>
      <p:sp>
        <p:nvSpPr>
          <p:cNvPr id="25" name="Текст 26">
            <a:extLst>
              <a:ext uri="{FF2B5EF4-FFF2-40B4-BE49-F238E27FC236}">
                <a16:creationId xmlns=""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27" name="Текст 2">
            <a:extLst>
              <a:ext uri="{FF2B5EF4-FFF2-40B4-BE49-F238E27FC236}">
                <a16:creationId xmlns=""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25 %</a:t>
            </a:r>
          </a:p>
        </p:txBody>
      </p:sp>
      <p:sp>
        <p:nvSpPr>
          <p:cNvPr id="29" name="Текст 26">
            <a:extLst>
              <a:ext uri="{FF2B5EF4-FFF2-40B4-BE49-F238E27FC236}">
                <a16:creationId xmlns=""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2" name="Текст 2">
            <a:extLst>
              <a:ext uri="{FF2B5EF4-FFF2-40B4-BE49-F238E27FC236}">
                <a16:creationId xmlns=""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10 %</a:t>
            </a:r>
          </a:p>
        </p:txBody>
      </p:sp>
      <p:sp>
        <p:nvSpPr>
          <p:cNvPr id="33" name="Текст 26">
            <a:extLst>
              <a:ext uri="{FF2B5EF4-FFF2-40B4-BE49-F238E27FC236}">
                <a16:creationId xmlns=""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5" name="Текст 2">
            <a:extLst>
              <a:ext uri="{FF2B5EF4-FFF2-40B4-BE49-F238E27FC236}">
                <a16:creationId xmlns=""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20 %</a:t>
            </a:r>
          </a:p>
        </p:txBody>
      </p:sp>
      <p:sp>
        <p:nvSpPr>
          <p:cNvPr id="36" name="Текст 26">
            <a:extLst>
              <a:ext uri="{FF2B5EF4-FFF2-40B4-BE49-F238E27FC236}">
                <a16:creationId xmlns=""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8" name="Текст 2">
            <a:extLst>
              <a:ext uri="{FF2B5EF4-FFF2-40B4-BE49-F238E27FC236}">
                <a16:creationId xmlns=""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5 %</a:t>
            </a:r>
          </a:p>
        </p:txBody>
      </p:sp>
      <p:sp>
        <p:nvSpPr>
          <p:cNvPr id="39" name="Текст 26">
            <a:extLst>
              <a:ext uri="{FF2B5EF4-FFF2-40B4-BE49-F238E27FC236}">
                <a16:creationId xmlns=""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19" name="Диаграмма 18">
            <a:extLst>
              <a:ext uri="{FF2B5EF4-FFF2-40B4-BE49-F238E27FC236}">
                <a16:creationId xmlns="" xmlns:a16="http://schemas.microsoft.com/office/drawing/2014/main" id="{08CD548A-F4DA-41C7-BC55-620C696D5A6A}"/>
              </a:ext>
            </a:extLst>
          </p:cNvPr>
          <p:cNvSpPr>
            <a:spLocks noGrp="1"/>
          </p:cNvSpPr>
          <p:nvPr>
            <p:ph type="chart" sz="quarter" idx="32"/>
          </p:nvPr>
        </p:nvSpPr>
        <p:spPr>
          <a:xfrm>
            <a:off x="911225" y="908050"/>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диаграммы</a:t>
            </a:r>
            <a:endParaRPr lang="ru-RU" noProof="0" dirty="0"/>
          </a:p>
        </p:txBody>
      </p:sp>
      <p:grpSp>
        <p:nvGrpSpPr>
          <p:cNvPr id="41" name="Графический объект 39">
            <a:extLst>
              <a:ext uri="{FF2B5EF4-FFF2-40B4-BE49-F238E27FC236}">
                <a16:creationId xmlns=""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3" name="Графический объект 50">
            <a:extLst>
              <a:ext uri="{FF2B5EF4-FFF2-40B4-BE49-F238E27FC236}">
                <a16:creationId xmlns="" xmlns:a16="http://schemas.microsoft.com/office/drawing/2014/main" id="{33AA43FA-C2DC-406C-BFE6-A2A804112236}"/>
              </a:ext>
            </a:extLst>
          </p:cNvPr>
          <p:cNvSpPr/>
          <p:nvPr/>
        </p:nvSpPr>
        <p:spPr>
          <a:xfrm>
            <a:off x="5731818" y="2267879"/>
            <a:ext cx="3420000"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лайд с таблицей">
    <p:spTree>
      <p:nvGrpSpPr>
        <p:cNvPr id="1" name=""/>
        <p:cNvGrpSpPr/>
        <p:nvPr/>
      </p:nvGrpSpPr>
      <p:grpSpPr>
        <a:xfrm>
          <a:off x="0" y="0"/>
          <a:ext cx="0" cy="0"/>
          <a:chOff x="0" y="0"/>
          <a:chExt cx="0" cy="0"/>
        </a:xfrm>
      </p:grpSpPr>
      <p:sp>
        <p:nvSpPr>
          <p:cNvPr id="52" name="Овал 51">
            <a:extLst>
              <a:ext uri="{FF2B5EF4-FFF2-40B4-BE49-F238E27FC236}">
                <a16:creationId xmlns=""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53" name="Графический объект 12">
            <a:extLst>
              <a:ext uri="{FF2B5EF4-FFF2-40B4-BE49-F238E27FC236}">
                <a16:creationId xmlns=""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rtlCol="0" anchor="b">
            <a:normAutofit/>
          </a:bodyPr>
          <a:lstStyle>
            <a:lvl1pPr algn="l">
              <a:defRPr sz="4000"/>
            </a:lvl1pPr>
          </a:lstStyle>
          <a:p>
            <a:pPr rtl="0"/>
            <a:r>
              <a:rPr lang="ru-RU" noProof="0" dirty="0"/>
              <a:t>СЛАЙД С ТАБЛИЦЕЙ</a:t>
            </a:r>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09405" y="3252275"/>
            <a:ext cx="3396171" cy="1846732"/>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18" name="Таблица 17">
            <a:extLst>
              <a:ext uri="{FF2B5EF4-FFF2-40B4-BE49-F238E27FC236}">
                <a16:creationId xmlns="" xmlns:a16="http://schemas.microsoft.com/office/drawing/2014/main" id="{3AF64257-E00C-4FE5-925B-A78911D1D2B9}"/>
              </a:ext>
            </a:extLst>
          </p:cNvPr>
          <p:cNvSpPr>
            <a:spLocks noGrp="1"/>
          </p:cNvSpPr>
          <p:nvPr>
            <p:ph type="tbl" sz="quarter" idx="17"/>
          </p:nvPr>
        </p:nvSpPr>
        <p:spPr>
          <a:xfrm>
            <a:off x="4724400" y="1493214"/>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таблицы</a:t>
            </a:r>
            <a:endParaRPr lang="ru-RU" noProof="0" dirty="0"/>
          </a:p>
        </p:txBody>
      </p:sp>
      <p:grpSp>
        <p:nvGrpSpPr>
          <p:cNvPr id="45" name="Графический объект 39">
            <a:extLst>
              <a:ext uri="{FF2B5EF4-FFF2-40B4-BE49-F238E27FC236}">
                <a16:creationId xmlns=""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Полилиния: Фигура 45">
              <a:extLst>
                <a:ext uri="{FF2B5EF4-FFF2-40B4-BE49-F238E27FC236}">
                  <a16:creationId xmlns=""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8" name="Полилиния: Фигура 47">
              <a:extLst>
                <a:ext uri="{FF2B5EF4-FFF2-40B4-BE49-F238E27FC236}">
                  <a16:creationId xmlns=""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9" name="Полилиния: фигура 48">
              <a:extLst>
                <a:ext uri="{FF2B5EF4-FFF2-40B4-BE49-F238E27FC236}">
                  <a16:creationId xmlns=""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50" name="Полилиния: Фигура 49">
              <a:extLst>
                <a:ext uri="{FF2B5EF4-FFF2-40B4-BE49-F238E27FC236}">
                  <a16:creationId xmlns=""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51" name="Полилиния: фигура 50">
              <a:extLst>
                <a:ext uri="{FF2B5EF4-FFF2-40B4-BE49-F238E27FC236}">
                  <a16:creationId xmlns=""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3" name="Графический объект 54">
            <a:extLst>
              <a:ext uri="{FF2B5EF4-FFF2-40B4-BE49-F238E27FC236}">
                <a16:creationId xmlns="" xmlns:a16="http://schemas.microsoft.com/office/drawing/2014/main" id="{A1820133-6B1B-4297-8A79-2E89B2C7199B}"/>
              </a:ext>
            </a:extLst>
          </p:cNvPr>
          <p:cNvSpPr/>
          <p:nvPr/>
        </p:nvSpPr>
        <p:spPr>
          <a:xfrm>
            <a:off x="895660" y="2912161"/>
            <a:ext cx="25560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
    <p:spTree>
      <p:nvGrpSpPr>
        <p:cNvPr id="1" name=""/>
        <p:cNvGrpSpPr/>
        <p:nvPr/>
      </p:nvGrpSpPr>
      <p:grpSpPr>
        <a:xfrm>
          <a:off x="0" y="0"/>
          <a:ext cx="0" cy="0"/>
          <a:chOff x="0" y="0"/>
          <a:chExt cx="0" cy="0"/>
        </a:xfrm>
      </p:grpSpPr>
      <p:sp>
        <p:nvSpPr>
          <p:cNvPr id="51" name="Рисунок 50">
            <a:extLst>
              <a:ext uri="{FF2B5EF4-FFF2-40B4-BE49-F238E27FC236}">
                <a16:creationId xmlns=""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46" name="Полилиния: Фигура 45">
            <a:extLst>
              <a:ext uri="{FF2B5EF4-FFF2-40B4-BE49-F238E27FC236}">
                <a16:creationId xmlns=""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pPr rtl="0"/>
            <a:endParaRPr lang="ru-RU" noProof="0" dirty="0"/>
          </a:p>
        </p:txBody>
      </p:sp>
      <p:sp>
        <p:nvSpPr>
          <p:cNvPr id="24" name="Овал 23">
            <a:extLst>
              <a:ext uri="{FF2B5EF4-FFF2-40B4-BE49-F238E27FC236}">
                <a16:creationId xmlns=""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Графический объект 12">
            <a:extLst>
              <a:ext uri="{FF2B5EF4-FFF2-40B4-BE49-F238E27FC236}">
                <a16:creationId xmlns=""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rtlCol="0"/>
          <a:lstStyle>
            <a:lvl1pPr algn="ctr">
              <a:defRPr>
                <a:solidFill>
                  <a:schemeClr val="bg1"/>
                </a:solidFill>
              </a:defRPr>
            </a:lvl1pPr>
          </a:lstStyle>
          <a:p>
            <a:pPr rtl="0"/>
            <a:r>
              <a:rPr lang="ru-RU" noProof="0" dirty="0"/>
              <a:t>БОЛЬШОЕ ИЗОБРАЖЕНИЕ</a:t>
            </a:r>
          </a:p>
        </p:txBody>
      </p:sp>
      <p:sp>
        <p:nvSpPr>
          <p:cNvPr id="6" name="Нижний колонтитул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ru-RU" noProof="0" dirty="0"/>
              <a:t>ДОБАВИТЬ НИЖНИЙ КОЛОНТИТУЛ</a:t>
            </a:r>
          </a:p>
        </p:txBody>
      </p:sp>
      <p:sp>
        <p:nvSpPr>
          <p:cNvPr id="7" name="Номер слайда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21" name="Текст 26">
            <a:extLst>
              <a:ext uri="{FF2B5EF4-FFF2-40B4-BE49-F238E27FC236}">
                <a16:creationId xmlns="" xmlns:a16="http://schemas.microsoft.com/office/drawing/2014/main" id="{78B29DA7-7E72-4576-8F68-91B70D11C8FD}"/>
              </a:ext>
            </a:extLst>
          </p:cNvPr>
          <p:cNvSpPr>
            <a:spLocks noGrp="1"/>
          </p:cNvSpPr>
          <p:nvPr>
            <p:ph type="body" sz="quarter" idx="16"/>
          </p:nvPr>
        </p:nvSpPr>
        <p:spPr>
          <a:xfrm>
            <a:off x="2412987" y="5718810"/>
            <a:ext cx="7366026" cy="946532"/>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pic>
        <p:nvPicPr>
          <p:cNvPr id="22" name="Графический объект 21">
            <a:extLst>
              <a:ext uri="{FF2B5EF4-FFF2-40B4-BE49-F238E27FC236}">
                <a16:creationId xmlns="" xmlns:a16="http://schemas.microsoft.com/office/drawing/2014/main" id="{B091E01B-B80B-4194-AC2B-41043EC597D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762500" y="5155439"/>
            <a:ext cx="2667000" cy="139903"/>
          </a:xfrm>
          <a:prstGeom prst="rect">
            <a:avLst/>
          </a:prstGeom>
        </p:spPr>
      </p:pic>
      <p:sp>
        <p:nvSpPr>
          <p:cNvPr id="40" name="Полилиния: Фигура 39">
            <a:extLst>
              <a:ext uri="{FF2B5EF4-FFF2-40B4-BE49-F238E27FC236}">
                <a16:creationId xmlns=""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pPr rtl="0"/>
            <a:endParaRPr lang="ru-RU" noProof="0" dirty="0"/>
          </a:p>
        </p:txBody>
      </p:sp>
      <p:sp>
        <p:nvSpPr>
          <p:cNvPr id="42" name="Полилиния: фигура 41">
            <a:extLst>
              <a:ext uri="{FF2B5EF4-FFF2-40B4-BE49-F238E27FC236}">
                <a16:creationId xmlns=""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pPr rtl="0"/>
            <a:endParaRPr lang="ru-RU" noProof="0" dirty="0"/>
          </a:p>
        </p:txBody>
      </p:sp>
      <p:sp>
        <p:nvSpPr>
          <p:cNvPr id="48" name="Полилиния: Фигура 47">
            <a:extLst>
              <a:ext uri="{FF2B5EF4-FFF2-40B4-BE49-F238E27FC236}">
                <a16:creationId xmlns=""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одержимое видео">
    <p:spTree>
      <p:nvGrpSpPr>
        <p:cNvPr id="1" name=""/>
        <p:cNvGrpSpPr/>
        <p:nvPr/>
      </p:nvGrpSpPr>
      <p:grpSpPr>
        <a:xfrm>
          <a:off x="0" y="0"/>
          <a:ext cx="0" cy="0"/>
          <a:chOff x="0" y="0"/>
          <a:chExt cx="0" cy="0"/>
        </a:xfrm>
      </p:grpSpPr>
      <p:sp>
        <p:nvSpPr>
          <p:cNvPr id="25" name="Овал 24">
            <a:extLst>
              <a:ext uri="{FF2B5EF4-FFF2-40B4-BE49-F238E27FC236}">
                <a16:creationId xmlns=""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6" name="Графический объект 12">
            <a:extLst>
              <a:ext uri="{FF2B5EF4-FFF2-40B4-BE49-F238E27FC236}">
                <a16:creationId xmlns=""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8" name="Мультимедиа 7">
            <a:extLst>
              <a:ext uri="{FF2B5EF4-FFF2-40B4-BE49-F238E27FC236}">
                <a16:creationId xmlns=""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клипа мультимедиа</a:t>
            </a:r>
            <a:endParaRPr lang="ru-RU" noProof="0" dirty="0"/>
          </a:p>
        </p:txBody>
      </p:sp>
      <p:sp>
        <p:nvSpPr>
          <p:cNvPr id="6" name="Нижний колонтитул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ru-RU" noProof="0" dirty="0"/>
              <a:t>ДОБАВИТЬ НИЖНИЙ КОЛОНТИТУЛ</a:t>
            </a:r>
          </a:p>
        </p:txBody>
      </p:sp>
      <p:sp>
        <p:nvSpPr>
          <p:cNvPr id="7" name="Номер слайда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1" name="Полилиния: фигура 10">
            <a:extLst>
              <a:ext uri="{FF2B5EF4-FFF2-40B4-BE49-F238E27FC236}">
                <a16:creationId xmlns=""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pPr rtl="0"/>
            <a:endParaRPr lang="ru-RU" noProof="0" dirty="0"/>
          </a:p>
        </p:txBody>
      </p:sp>
      <p:sp>
        <p:nvSpPr>
          <p:cNvPr id="15" name="Полилиния: фигура 14">
            <a:extLst>
              <a:ext uri="{FF2B5EF4-FFF2-40B4-BE49-F238E27FC236}">
                <a16:creationId xmlns=""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16" name="Полилиния: фигура 15">
            <a:extLst>
              <a:ext uri="{FF2B5EF4-FFF2-40B4-BE49-F238E27FC236}">
                <a16:creationId xmlns=""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pPr rtl="0"/>
            <a:endParaRPr lang="ru-RU" noProof="0" dirty="0"/>
          </a:p>
        </p:txBody>
      </p:sp>
      <p:sp>
        <p:nvSpPr>
          <p:cNvPr id="17" name="Полилиния: фигура 16">
            <a:extLst>
              <a:ext uri="{FF2B5EF4-FFF2-40B4-BE49-F238E27FC236}">
                <a16:creationId xmlns=""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18" name="Полилиния: Форма 17">
            <a:extLst>
              <a:ext uri="{FF2B5EF4-FFF2-40B4-BE49-F238E27FC236}">
                <a16:creationId xmlns=""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pPr rtl="0"/>
            <a:endParaRPr lang="ru-RU" noProof="0" dirty="0"/>
          </a:p>
        </p:txBody>
      </p:sp>
      <p:sp>
        <p:nvSpPr>
          <p:cNvPr id="19" name="Заголовок 2">
            <a:extLst>
              <a:ext uri="{FF2B5EF4-FFF2-40B4-BE49-F238E27FC236}">
                <a16:creationId xmlns="" xmlns:a16="http://schemas.microsoft.com/office/drawing/2014/main" id="{3A926948-B9C1-4E84-AF0F-40965A132C47}"/>
              </a:ext>
            </a:extLst>
          </p:cNvPr>
          <p:cNvSpPr>
            <a:spLocks noGrp="1"/>
          </p:cNvSpPr>
          <p:nvPr>
            <p:ph type="title"/>
          </p:nvPr>
        </p:nvSpPr>
        <p:spPr>
          <a:xfrm>
            <a:off x="2412986" y="5707145"/>
            <a:ext cx="7366027" cy="853993"/>
          </a:xfrm>
        </p:spPr>
        <p:txBody>
          <a:bodyPr rtlCol="0" anchor="t" anchorCtr="0">
            <a:normAutofit/>
          </a:bodyPr>
          <a:lstStyle>
            <a:lvl1pPr marL="0" indent="0" algn="ctr">
              <a:buFont typeface="Arial" panose="020B0604020202020204" pitchFamily="34" charset="0"/>
              <a:buNone/>
              <a:defRPr sz="1800">
                <a:solidFill>
                  <a:schemeClr val="accent1"/>
                </a:solidFill>
                <a:latin typeface="+mn-lt"/>
              </a:defRPr>
            </a:lvl1pPr>
          </a:lstStyle>
          <a:p>
            <a:pPr rtl="0"/>
            <a:r>
              <a:rPr lang="ru-RU" noProof="0" smtClean="0"/>
              <a:t>Образец заголовка</a:t>
            </a:r>
            <a:endParaRPr lang="ru-RU" noProof="0" dirty="0"/>
          </a:p>
        </p:txBody>
      </p:sp>
      <p:grpSp>
        <p:nvGrpSpPr>
          <p:cNvPr id="10" name="Группа 9">
            <a:extLst>
              <a:ext uri="{FF2B5EF4-FFF2-40B4-BE49-F238E27FC236}">
                <a16:creationId xmlns=""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Полилиния: Фигура 2">
              <a:extLst>
                <a:ext uri="{FF2B5EF4-FFF2-40B4-BE49-F238E27FC236}">
                  <a16:creationId xmlns=""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pPr rtl="0"/>
              <a:endParaRPr lang="ru-RU" noProof="0" dirty="0"/>
            </a:p>
          </p:txBody>
        </p:sp>
        <p:sp>
          <p:nvSpPr>
            <p:cNvPr id="4" name="Полилиния: фигура 3">
              <a:extLst>
                <a:ext uri="{FF2B5EF4-FFF2-40B4-BE49-F238E27FC236}">
                  <a16:creationId xmlns=""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pPr rtl="0"/>
              <a:endParaRPr lang="ru-RU" noProof="0" dirty="0"/>
            </a:p>
          </p:txBody>
        </p:sp>
        <p:sp>
          <p:nvSpPr>
            <p:cNvPr id="5" name="Полилиния: фигура 4">
              <a:extLst>
                <a:ext uri="{FF2B5EF4-FFF2-40B4-BE49-F238E27FC236}">
                  <a16:creationId xmlns=""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pPr rtl="0"/>
              <a:endParaRPr lang="ru-RU" noProof="0" dirty="0"/>
            </a:p>
          </p:txBody>
        </p:sp>
      </p:grpSp>
    </p:spTree>
    <p:extLst>
      <p:ext uri="{BB962C8B-B14F-4D97-AF65-F5344CB8AC3E}">
        <p14:creationId xmlns:p14="http://schemas.microsoft.com/office/powerpoint/2010/main" xmlns=""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dirty="0"/>
              <a:t>Образец заголовка</a:t>
            </a:r>
          </a:p>
        </p:txBody>
      </p:sp>
      <p:sp>
        <p:nvSpPr>
          <p:cNvPr id="3" name="Текст 2">
            <a:extLst>
              <a:ext uri="{FF2B5EF4-FFF2-40B4-BE49-F238E27FC236}">
                <a16:creationId xmlns=""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a:extLst>
              <a:ext uri="{FF2B5EF4-FFF2-40B4-BE49-F238E27FC236}">
                <a16:creationId xmlns=""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rtl="0"/>
            <a:r>
              <a:rPr lang="ru-RU" noProof="0" dirty="0"/>
              <a:t>ДД.ММ.20XX</a:t>
            </a:r>
          </a:p>
        </p:txBody>
      </p:sp>
      <p:sp>
        <p:nvSpPr>
          <p:cNvPr id="6" name="Номер слайда 5">
            <a:extLst>
              <a:ext uri="{FF2B5EF4-FFF2-40B4-BE49-F238E27FC236}">
                <a16:creationId xmlns=""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pPr rtl="0"/>
            <a:fld id="{D495E168-DA5E-4888-8D8A-92B118324C14}" type="slidenum">
              <a:rPr lang="ru-RU" noProof="0" smtClean="0"/>
              <a:pPr rtl="0"/>
              <a:t>‹#›</a:t>
            </a:fld>
            <a:endParaRPr lang="ru-RU" noProof="0" dirty="0"/>
          </a:p>
        </p:txBody>
      </p:sp>
      <p:sp>
        <p:nvSpPr>
          <p:cNvPr id="11" name="Нижний колонтитул 4">
            <a:extLst>
              <a:ext uri="{FF2B5EF4-FFF2-40B4-BE49-F238E27FC236}">
                <a16:creationId xmlns=""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pPr rtl="0"/>
            <a:r>
              <a:rPr lang="ru-RU" noProof="0" dirty="0"/>
              <a:t>ДОБАВИТЬ НИЖНИЙ КОЛОНТИТУЛ</a:t>
            </a:r>
          </a:p>
        </p:txBody>
      </p:sp>
    </p:spTree>
    <p:extLst>
      <p:ext uri="{BB962C8B-B14F-4D97-AF65-F5344CB8AC3E}">
        <p14:creationId xmlns:p14="http://schemas.microsoft.com/office/powerpoint/2010/main" xmlns=""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microsoft.com/office/2007/relationships/hdphoto" Target="../media/hdphoto3.wdp"/><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chart" Target="../charts/chart8.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microsoft.com/office/2007/relationships/hdphoto" Target="../media/hdphoto3.wdp"/><Relationship Id="rId7" Type="http://schemas.openxmlformats.org/officeDocument/2006/relationships/diagramQuickStyle" Target="../diagrams/quickStyle7.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5.jpeg"/><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chart" Target="../charts/char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wmf"/><Relationship Id="rId1" Type="http://schemas.openxmlformats.org/officeDocument/2006/relationships/slideLayout" Target="../slideLayouts/slideLayout1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0.jpe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Красивая фотография города на морском берегу на закате">
            <a:extLst>
              <a:ext uri="{FF2B5EF4-FFF2-40B4-BE49-F238E27FC236}">
                <a16:creationId xmlns="" xmlns:a16="http://schemas.microsoft.com/office/drawing/2014/main" id="{A93ACF4C-E9B0-426E-B719-A441974AD9CE}"/>
              </a:ext>
            </a:extLst>
          </p:cNvPr>
          <p:cNvPicPr>
            <a:picLocks noGrp="1" noChangeAspect="1"/>
          </p:cNvPicPr>
          <p:nvPr>
            <p:ph type="pic" sz="quarter" idx="21"/>
          </p:nvPr>
        </p:nvPicPr>
        <p:blipFill>
          <a:blip r:embed="rId3"/>
          <a:stretch>
            <a:fillRect/>
          </a:stretch>
        </p:blipFill>
        <p:spPr>
          <a:xfrm rot="178499">
            <a:off x="5331018" y="-173095"/>
            <a:ext cx="6702956" cy="6263531"/>
          </a:xfrm>
        </p:spPr>
      </p:pic>
      <p:sp>
        <p:nvSpPr>
          <p:cNvPr id="2" name="Заголовок 1">
            <a:extLst>
              <a:ext uri="{FF2B5EF4-FFF2-40B4-BE49-F238E27FC236}">
                <a16:creationId xmlns="" xmlns:a16="http://schemas.microsoft.com/office/drawing/2014/main" id="{0264C9CC-E38A-467A-8F1C-459375F5EDFF}"/>
              </a:ext>
            </a:extLst>
          </p:cNvPr>
          <p:cNvSpPr>
            <a:spLocks noGrp="1"/>
          </p:cNvSpPr>
          <p:nvPr>
            <p:ph type="title"/>
          </p:nvPr>
        </p:nvSpPr>
        <p:spPr>
          <a:xfrm>
            <a:off x="302540" y="1260564"/>
            <a:ext cx="5690680" cy="1517356"/>
          </a:xfrm>
        </p:spPr>
        <p:txBody>
          <a:bodyPr rtlCol="0"/>
          <a:lstStyle/>
          <a:p>
            <a:r>
              <a:rPr lang="ru-RU" sz="6600" dirty="0" smtClean="0"/>
              <a:t>Бюджет для граждан</a:t>
            </a:r>
            <a:endParaRPr lang="ru-RU" dirty="0"/>
          </a:p>
        </p:txBody>
      </p:sp>
      <p:sp>
        <p:nvSpPr>
          <p:cNvPr id="6" name="Текст 5">
            <a:extLst>
              <a:ext uri="{FF2B5EF4-FFF2-40B4-BE49-F238E27FC236}">
                <a16:creationId xmlns="" xmlns:a16="http://schemas.microsoft.com/office/drawing/2014/main" id="{CDD6760C-D868-43F4-99FB-1B78C91F8FE1}"/>
              </a:ext>
            </a:extLst>
          </p:cNvPr>
          <p:cNvSpPr>
            <a:spLocks noGrp="1"/>
          </p:cNvSpPr>
          <p:nvPr>
            <p:ph type="body" sz="quarter" idx="13"/>
          </p:nvPr>
        </p:nvSpPr>
        <p:spPr>
          <a:xfrm>
            <a:off x="0" y="3396295"/>
            <a:ext cx="5622878" cy="2513186"/>
          </a:xfrm>
        </p:spPr>
        <p:txBody>
          <a:bodyPr rtlCol="0">
            <a:noAutofit/>
          </a:bodyPr>
          <a:lstStyle/>
          <a:p>
            <a:r>
              <a:rPr lang="ru-RU" sz="2400" dirty="0" smtClean="0">
                <a:solidFill>
                  <a:schemeClr val="accent1">
                    <a:lumMod val="75000"/>
                  </a:schemeClr>
                </a:solidFill>
              </a:rPr>
              <a:t>по проекту решения совета депутатов о бюджете Бокситогорского муниципального района на 2022 год и плановый период  2023 и 2024 годов</a:t>
            </a:r>
            <a:endParaRPr lang="ru-RU" sz="2400" dirty="0">
              <a:solidFill>
                <a:schemeClr val="accent1">
                  <a:lumMod val="75000"/>
                </a:schemeClr>
              </a:solidFill>
            </a:endParaRPr>
          </a:p>
        </p:txBody>
      </p:sp>
    </p:spTree>
    <p:extLst>
      <p:ext uri="{BB962C8B-B14F-4D97-AF65-F5344CB8AC3E}">
        <p14:creationId xmlns:p14="http://schemas.microsoft.com/office/powerpoint/2010/main" xmlns="" val="1650012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clrChange>
              <a:clrFrom>
                <a:srgbClr val="DD7592"/>
              </a:clrFrom>
              <a:clrTo>
                <a:srgbClr val="DD7592">
                  <a:alpha val="0"/>
                </a:srgbClr>
              </a:clrTo>
            </a:clrChange>
            <a:lum bright="70000" contrast="-70000"/>
            <a:extLst>
              <a:ext uri="{BEBA8EAE-BF5A-486C-A8C5-ECC9F3942E4B}">
                <a14:imgProps xmlns:a14="http://schemas.microsoft.com/office/drawing/2010/main" xmlns="">
                  <a14:imgLayer r:embed="rId3">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0" y="0"/>
            <a:ext cx="10349794" cy="7325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Заголовок 1"/>
          <p:cNvSpPr txBox="1">
            <a:spLocks/>
          </p:cNvSpPr>
          <p:nvPr/>
        </p:nvSpPr>
        <p:spPr bwMode="auto">
          <a:xfrm>
            <a:off x="628650" y="365125"/>
            <a:ext cx="9102204"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lang="ru-RU" sz="4000" b="1" dirty="0">
                <a:gradFill>
                  <a:gsLst>
                    <a:gs pos="0">
                      <a:schemeClr val="accent1"/>
                    </a:gs>
                    <a:gs pos="100000">
                      <a:schemeClr val="accent3"/>
                    </a:gs>
                  </a:gsLst>
                  <a:lin ang="0" scaled="1"/>
                </a:gradFill>
              </a:rPr>
              <a:t>ДОХОДЫ – РАСХОДЫ = ДЕФИЦИТ </a:t>
            </a:r>
            <a:r>
              <a:rPr lang="ru-RU" sz="4000" b="1" dirty="0" smtClean="0">
                <a:gradFill>
                  <a:gsLst>
                    <a:gs pos="0">
                      <a:schemeClr val="accent1"/>
                    </a:gs>
                    <a:gs pos="100000">
                      <a:schemeClr val="accent3"/>
                    </a:gs>
                  </a:gsLst>
                  <a:lin ang="0" scaled="1"/>
                </a:gradFill>
              </a:rPr>
              <a:t>     </a:t>
            </a:r>
          </a:p>
          <a:p>
            <a:pPr marL="0" marR="0" lvl="0" indent="0" algn="l" defTabSz="685800" rtl="0" eaLnBrk="0" fontAlgn="base" latinLnBrk="0" hangingPunct="0">
              <a:lnSpc>
                <a:spcPct val="90000"/>
              </a:lnSpc>
              <a:spcBef>
                <a:spcPct val="0"/>
              </a:spcBef>
              <a:spcAft>
                <a:spcPct val="0"/>
              </a:spcAft>
              <a:buClrTx/>
              <a:buSzTx/>
              <a:buFontTx/>
              <a:buNone/>
              <a:tabLst/>
              <a:defRPr/>
            </a:pPr>
            <a:r>
              <a:rPr lang="ru-RU" sz="4000" b="1" dirty="0" smtClean="0">
                <a:gradFill>
                  <a:gsLst>
                    <a:gs pos="0">
                      <a:schemeClr val="accent1"/>
                    </a:gs>
                    <a:gs pos="100000">
                      <a:schemeClr val="accent3"/>
                    </a:gs>
                  </a:gsLst>
                  <a:lin ang="0" scaled="1"/>
                </a:gradFill>
              </a:rPr>
              <a:t>                                        (</a:t>
            </a:r>
            <a:r>
              <a:rPr lang="ru-RU" sz="4000" b="1" dirty="0">
                <a:gradFill>
                  <a:gsLst>
                    <a:gs pos="0">
                      <a:schemeClr val="accent1"/>
                    </a:gs>
                    <a:gs pos="100000">
                      <a:schemeClr val="accent3"/>
                    </a:gs>
                  </a:gsLst>
                  <a:lin ang="0" scaled="1"/>
                </a:gradFill>
              </a:rPr>
              <a:t>ПРОФИЦИТ)</a:t>
            </a:r>
          </a:p>
        </p:txBody>
      </p:sp>
      <p:graphicFrame>
        <p:nvGraphicFramePr>
          <p:cNvPr id="5" name="Содержимое 5"/>
          <p:cNvGraphicFramePr>
            <a:graphicFrameLocks/>
          </p:cNvGraphicFramePr>
          <p:nvPr>
            <p:extLst>
              <p:ext uri="{D42A27DB-BD31-4B8C-83A1-F6EECF244321}">
                <p14:modId xmlns:p14="http://schemas.microsoft.com/office/powerpoint/2010/main" xmlns="" val="2587669417"/>
              </p:ext>
            </p:extLst>
          </p:nvPr>
        </p:nvGraphicFramePr>
        <p:xfrm>
          <a:off x="368491" y="1637730"/>
          <a:ext cx="5472752" cy="3493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Содержимое 5"/>
          <p:cNvGraphicFramePr>
            <a:graphicFrameLocks/>
          </p:cNvGraphicFramePr>
          <p:nvPr>
            <p:extLst>
              <p:ext uri="{D42A27DB-BD31-4B8C-83A1-F6EECF244321}">
                <p14:modId xmlns:p14="http://schemas.microsoft.com/office/powerpoint/2010/main" xmlns="" val="3132813446"/>
              </p:ext>
            </p:extLst>
          </p:nvPr>
        </p:nvGraphicFramePr>
        <p:xfrm>
          <a:off x="6441741" y="1651379"/>
          <a:ext cx="5172503" cy="34938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Прямоугольник 6"/>
          <p:cNvSpPr/>
          <p:nvPr/>
        </p:nvSpPr>
        <p:spPr>
          <a:xfrm>
            <a:off x="2007401" y="5441437"/>
            <a:ext cx="2304256" cy="12003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3">
                    <a:lumMod val="75000"/>
                  </a:schemeClr>
                </a:solidFill>
                <a:effectLst/>
                <a:uLnTx/>
                <a:uFillTx/>
              </a:rPr>
              <a:t>ДЕФИЦИТ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3">
                    <a:lumMod val="75000"/>
                  </a:schemeClr>
                </a:solidFill>
                <a:effectLst/>
                <a:uLnTx/>
                <a:uFillTx/>
              </a:rPr>
              <a:t>(РАСХОДЫ БОЛЬШЕ ДОХОДОВ)</a:t>
            </a:r>
            <a:endParaRPr kumimoji="0" lang="ru-RU" sz="1800" b="1" i="0" u="none" strike="noStrike" kern="0" cap="none" spc="0" normalizeH="0" baseline="0" noProof="0" dirty="0">
              <a:ln>
                <a:noFill/>
              </a:ln>
              <a:solidFill>
                <a:schemeClr val="accent3">
                  <a:lumMod val="75000"/>
                </a:schemeClr>
              </a:solidFill>
              <a:effectLst/>
              <a:uLnTx/>
              <a:uFillTx/>
            </a:endParaRPr>
          </a:p>
        </p:txBody>
      </p:sp>
      <p:sp>
        <p:nvSpPr>
          <p:cNvPr id="8" name="Прямоугольник 7"/>
          <p:cNvSpPr/>
          <p:nvPr/>
        </p:nvSpPr>
        <p:spPr>
          <a:xfrm>
            <a:off x="7634297" y="5577914"/>
            <a:ext cx="2304256" cy="12003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1"/>
                </a:solidFill>
                <a:effectLst/>
                <a:uLnTx/>
                <a:uFillTx/>
              </a:rPr>
              <a:t>ПРОФИЦИТ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1"/>
                </a:solidFill>
                <a:effectLst/>
                <a:uLnTx/>
                <a:uFillTx/>
              </a:rPr>
              <a:t>(ДОХОДЫ БОЛЬШЕ РАСХОДОВ)</a:t>
            </a:r>
            <a:endParaRPr kumimoji="0" lang="ru-RU" sz="1800" b="1" i="0" u="none" strike="noStrike" kern="0" cap="none" spc="0" normalizeH="0" baseline="0" noProof="0" dirty="0">
              <a:ln>
                <a:noFill/>
              </a:ln>
              <a:solidFill>
                <a:schemeClr val="accent1"/>
              </a:solidFill>
              <a:effectLst/>
              <a:uLnTx/>
              <a:uFillTx/>
            </a:endParaRPr>
          </a:p>
        </p:txBody>
      </p:sp>
    </p:spTree>
    <p:extLst>
      <p:ext uri="{BB962C8B-B14F-4D97-AF65-F5344CB8AC3E}">
        <p14:creationId xmlns:p14="http://schemas.microsoft.com/office/powerpoint/2010/main" xmlns="" val="846192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93876" y="3425588"/>
            <a:ext cx="3198124" cy="3437590"/>
          </a:xfrm>
          <a:prstGeom prst="rect">
            <a:avLst/>
          </a:prstGeom>
        </p:spPr>
      </p:pic>
      <p:sp>
        <p:nvSpPr>
          <p:cNvPr id="4" name="Заголовок 3">
            <a:extLst>
              <a:ext uri="{FF2B5EF4-FFF2-40B4-BE49-F238E27FC236}">
                <a16:creationId xmlns="" xmlns:a16="http://schemas.microsoft.com/office/drawing/2014/main" id="{1ABD613F-111C-41D6-9F8E-8B2C42A5E047}"/>
              </a:ext>
            </a:extLst>
          </p:cNvPr>
          <p:cNvSpPr txBox="1">
            <a:spLocks/>
          </p:cNvSpPr>
          <p:nvPr/>
        </p:nvSpPr>
        <p:spPr>
          <a:xfrm>
            <a:off x="303858" y="977463"/>
            <a:ext cx="4493172" cy="607783"/>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dirty="0">
                <a:gradFill>
                  <a:gsLst>
                    <a:gs pos="0">
                      <a:schemeClr val="accent1"/>
                    </a:gs>
                    <a:gs pos="100000">
                      <a:schemeClr val="accent3"/>
                    </a:gs>
                  </a:gsLst>
                  <a:lin ang="0" scaled="1"/>
                </a:gradFill>
              </a:rPr>
              <a:t>Какие </a:t>
            </a:r>
            <a:r>
              <a:rPr lang="ru-RU" dirty="0" smtClean="0">
                <a:gradFill>
                  <a:gsLst>
                    <a:gs pos="0">
                      <a:schemeClr val="accent1"/>
                    </a:gs>
                    <a:gs pos="100000">
                      <a:schemeClr val="accent3"/>
                    </a:gs>
                  </a:gsLst>
                  <a:lin ang="0" scaled="1"/>
                </a:gradFill>
              </a:rPr>
              <a:t>бывают</a:t>
            </a:r>
          </a:p>
          <a:p>
            <a:pPr marL="0" marR="0" lvl="0" indent="0" algn="l" defTabSz="914400" rtl="0" eaLnBrk="1" fontAlgn="auto" latinLnBrk="0" hangingPunct="1">
              <a:lnSpc>
                <a:spcPct val="90000"/>
              </a:lnSpc>
              <a:spcBef>
                <a:spcPct val="0"/>
              </a:spcBef>
              <a:spcAft>
                <a:spcPts val="0"/>
              </a:spcAft>
              <a:buClrTx/>
              <a:buSzTx/>
              <a:buFontTx/>
              <a:buNone/>
              <a:tabLst/>
              <a:defRPr/>
            </a:pPr>
            <a:r>
              <a:rPr lang="ru-RU" dirty="0" smtClean="0">
                <a:gradFill>
                  <a:gsLst>
                    <a:gs pos="0">
                      <a:schemeClr val="accent1"/>
                    </a:gs>
                    <a:gs pos="100000">
                      <a:schemeClr val="accent3"/>
                    </a:gs>
                  </a:gsLst>
                  <a:lin ang="0" scaled="1"/>
                </a:gradFill>
              </a:rPr>
              <a:t> </a:t>
            </a:r>
            <a:r>
              <a:rPr lang="ru-RU" dirty="0">
                <a:gradFill>
                  <a:gsLst>
                    <a:gs pos="0">
                      <a:schemeClr val="accent1"/>
                    </a:gs>
                    <a:gs pos="100000">
                      <a:schemeClr val="accent3"/>
                    </a:gs>
                  </a:gsLst>
                  <a:lin ang="0" scaled="1"/>
                </a:gradFill>
              </a:rPr>
              <a:t>бюджеты?</a:t>
            </a:r>
          </a:p>
        </p:txBody>
      </p:sp>
      <p:cxnSp>
        <p:nvCxnSpPr>
          <p:cNvPr id="6" name="Прямая со стрелкой 5"/>
          <p:cNvCxnSpPr/>
          <p:nvPr/>
        </p:nvCxnSpPr>
        <p:spPr>
          <a:xfrm>
            <a:off x="3846785" y="1324303"/>
            <a:ext cx="1213945" cy="15765"/>
          </a:xfrm>
          <a:prstGeom prst="straightConnector1">
            <a:avLst/>
          </a:prstGeom>
          <a:noFill/>
          <a:ln w="38100" cap="flat" cmpd="sng" algn="ctr">
            <a:solidFill>
              <a:schemeClr val="accent3"/>
            </a:solidFill>
            <a:prstDash val="solid"/>
            <a:miter lim="800000"/>
            <a:tailEnd type="arrow"/>
          </a:ln>
          <a:effectLst/>
        </p:spPr>
      </p:cxnSp>
      <p:sp>
        <p:nvSpPr>
          <p:cNvPr id="7" name="Скругленный прямоугольник 6"/>
          <p:cNvSpPr/>
          <p:nvPr/>
        </p:nvSpPr>
        <p:spPr>
          <a:xfrm>
            <a:off x="5281448" y="709450"/>
            <a:ext cx="1781504" cy="1229708"/>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dirty="0"/>
          </a:p>
        </p:txBody>
      </p:sp>
      <p:sp>
        <p:nvSpPr>
          <p:cNvPr id="8" name="TextBox 7"/>
          <p:cNvSpPr txBox="1"/>
          <p:nvPr/>
        </p:nvSpPr>
        <p:spPr>
          <a:xfrm flipH="1">
            <a:off x="5312977" y="977463"/>
            <a:ext cx="1671148" cy="646331"/>
          </a:xfrm>
          <a:prstGeom prst="rect">
            <a:avLst/>
          </a:prstGeom>
          <a:noFill/>
        </p:spPr>
        <p:txBody>
          <a:bodyPr wrap="square" rtlCol="0">
            <a:spAutoFit/>
          </a:bodyPr>
          <a:lstStyle/>
          <a:p>
            <a:pPr algn="ctr"/>
            <a:r>
              <a:rPr lang="ru-RU" dirty="0">
                <a:solidFill>
                  <a:schemeClr val="bg1"/>
                </a:solidFill>
              </a:rPr>
              <a:t>Бюджет </a:t>
            </a:r>
          </a:p>
          <a:p>
            <a:pPr algn="ctr"/>
            <a:r>
              <a:rPr lang="ru-RU" dirty="0">
                <a:solidFill>
                  <a:schemeClr val="bg1"/>
                </a:solidFill>
              </a:rPr>
              <a:t>организаций</a:t>
            </a:r>
          </a:p>
        </p:txBody>
      </p:sp>
      <p:cxnSp>
        <p:nvCxnSpPr>
          <p:cNvPr id="9" name="Прямая со стрелкой 8"/>
          <p:cNvCxnSpPr/>
          <p:nvPr/>
        </p:nvCxnSpPr>
        <p:spPr>
          <a:xfrm>
            <a:off x="5580993" y="3941379"/>
            <a:ext cx="2112579" cy="851338"/>
          </a:xfrm>
          <a:prstGeom prst="straightConnector1">
            <a:avLst/>
          </a:prstGeom>
          <a:noFill/>
          <a:ln w="38100" cap="flat" cmpd="sng" algn="ctr">
            <a:solidFill>
              <a:schemeClr val="accent3"/>
            </a:solidFill>
            <a:prstDash val="solid"/>
            <a:miter lim="800000"/>
            <a:tailEnd type="arrow"/>
          </a:ln>
          <a:effectLst/>
        </p:spPr>
      </p:cxnSp>
      <p:cxnSp>
        <p:nvCxnSpPr>
          <p:cNvPr id="10" name="Прямая со стрелкой 9"/>
          <p:cNvCxnSpPr/>
          <p:nvPr/>
        </p:nvCxnSpPr>
        <p:spPr>
          <a:xfrm flipH="1">
            <a:off x="2822028" y="4056993"/>
            <a:ext cx="888122" cy="909145"/>
          </a:xfrm>
          <a:prstGeom prst="straightConnector1">
            <a:avLst/>
          </a:prstGeom>
          <a:noFill/>
          <a:ln w="38100" cap="flat" cmpd="sng" algn="ctr">
            <a:solidFill>
              <a:schemeClr val="accent3"/>
            </a:solidFill>
            <a:prstDash val="solid"/>
            <a:miter lim="800000"/>
            <a:tailEnd type="arrow"/>
          </a:ln>
          <a:effectLst/>
        </p:spPr>
      </p:cxnSp>
      <p:cxnSp>
        <p:nvCxnSpPr>
          <p:cNvPr id="11" name="Прямая со стрелкой 10"/>
          <p:cNvCxnSpPr/>
          <p:nvPr/>
        </p:nvCxnSpPr>
        <p:spPr>
          <a:xfrm>
            <a:off x="5707116" y="3247696"/>
            <a:ext cx="1213945" cy="15765"/>
          </a:xfrm>
          <a:prstGeom prst="straightConnector1">
            <a:avLst/>
          </a:prstGeom>
          <a:noFill/>
          <a:ln w="38100" cap="flat" cmpd="sng" algn="ctr">
            <a:solidFill>
              <a:schemeClr val="accent3"/>
            </a:solidFill>
            <a:prstDash val="solid"/>
            <a:miter lim="800000"/>
            <a:tailEnd type="arrow"/>
          </a:ln>
          <a:effectLst/>
        </p:spPr>
      </p:cxnSp>
      <p:cxnSp>
        <p:nvCxnSpPr>
          <p:cNvPr id="12" name="Прямая со стрелкой 11"/>
          <p:cNvCxnSpPr/>
          <p:nvPr/>
        </p:nvCxnSpPr>
        <p:spPr>
          <a:xfrm>
            <a:off x="3273969" y="1713185"/>
            <a:ext cx="935424" cy="762001"/>
          </a:xfrm>
          <a:prstGeom prst="straightConnector1">
            <a:avLst/>
          </a:prstGeom>
          <a:noFill/>
          <a:ln w="38100" cap="flat" cmpd="sng" algn="ctr">
            <a:solidFill>
              <a:schemeClr val="accent3"/>
            </a:solidFill>
            <a:prstDash val="solid"/>
            <a:miter lim="800000"/>
            <a:tailEnd type="arrow"/>
          </a:ln>
          <a:effectLst/>
        </p:spPr>
      </p:cxnSp>
      <p:cxnSp>
        <p:nvCxnSpPr>
          <p:cNvPr id="13" name="Прямая со стрелкой 12"/>
          <p:cNvCxnSpPr/>
          <p:nvPr/>
        </p:nvCxnSpPr>
        <p:spPr>
          <a:xfrm flipH="1">
            <a:off x="1608082" y="1849821"/>
            <a:ext cx="5254" cy="877614"/>
          </a:xfrm>
          <a:prstGeom prst="straightConnector1">
            <a:avLst/>
          </a:prstGeom>
          <a:noFill/>
          <a:ln w="38100" cap="flat" cmpd="sng" algn="ctr">
            <a:solidFill>
              <a:schemeClr val="accent3"/>
            </a:solidFill>
            <a:prstDash val="solid"/>
            <a:miter lim="800000"/>
            <a:tailEnd type="arrow"/>
          </a:ln>
          <a:effectLst/>
        </p:spPr>
      </p:cxnSp>
      <p:sp>
        <p:nvSpPr>
          <p:cNvPr id="14" name="Скругленный прямоугольник 13"/>
          <p:cNvSpPr/>
          <p:nvPr/>
        </p:nvSpPr>
        <p:spPr>
          <a:xfrm>
            <a:off x="783020" y="2832539"/>
            <a:ext cx="1408387" cy="935420"/>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chemeClr val="bg1"/>
                </a:solidFill>
              </a:rPr>
              <a:t>Бюджет семьи</a:t>
            </a:r>
          </a:p>
        </p:txBody>
      </p:sp>
      <p:sp>
        <p:nvSpPr>
          <p:cNvPr id="15" name="Скругленный прямоугольник 14"/>
          <p:cNvSpPr/>
          <p:nvPr/>
        </p:nvSpPr>
        <p:spPr>
          <a:xfrm>
            <a:off x="3226674" y="2611822"/>
            <a:ext cx="2243960" cy="1229708"/>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chemeClr val="bg1">
                    <a:lumMod val="95000"/>
                  </a:schemeClr>
                </a:solidFill>
              </a:rPr>
              <a:t>Бюджеты публично-правовых образований</a:t>
            </a:r>
          </a:p>
        </p:txBody>
      </p:sp>
      <p:sp>
        <p:nvSpPr>
          <p:cNvPr id="16" name="Скругленный прямоугольник 15"/>
          <p:cNvSpPr/>
          <p:nvPr/>
        </p:nvSpPr>
        <p:spPr>
          <a:xfrm>
            <a:off x="7183821" y="2659120"/>
            <a:ext cx="2590800" cy="1229708"/>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chemeClr val="bg1"/>
                </a:solidFill>
              </a:rPr>
              <a:t>Муниципальных образований</a:t>
            </a:r>
          </a:p>
          <a:p>
            <a:pPr algn="ctr"/>
            <a:r>
              <a:rPr lang="ru-RU" dirty="0">
                <a:solidFill>
                  <a:schemeClr val="bg1"/>
                </a:solidFill>
              </a:rPr>
              <a:t>(Местные бюджеты)</a:t>
            </a:r>
          </a:p>
        </p:txBody>
      </p:sp>
      <p:sp>
        <p:nvSpPr>
          <p:cNvPr id="17" name="Скругленный прямоугольник 16"/>
          <p:cNvSpPr/>
          <p:nvPr/>
        </p:nvSpPr>
        <p:spPr>
          <a:xfrm>
            <a:off x="6222123" y="4913588"/>
            <a:ext cx="3615560" cy="1229708"/>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chemeClr val="bg1"/>
                </a:solidFill>
              </a:rPr>
              <a:t>Субъектов РФ</a:t>
            </a:r>
          </a:p>
          <a:p>
            <a:pPr algn="ctr"/>
            <a:r>
              <a:rPr lang="ru-RU" dirty="0">
                <a:solidFill>
                  <a:schemeClr val="bg1"/>
                </a:solidFill>
              </a:rPr>
              <a:t>(региональные бюджеты, бюджеты территориальных фондов ОМС)</a:t>
            </a:r>
          </a:p>
        </p:txBody>
      </p:sp>
      <p:sp>
        <p:nvSpPr>
          <p:cNvPr id="18" name="Скругленный прямоугольник 17"/>
          <p:cNvSpPr/>
          <p:nvPr/>
        </p:nvSpPr>
        <p:spPr>
          <a:xfrm>
            <a:off x="709449" y="5071243"/>
            <a:ext cx="4099034" cy="1203433"/>
          </a:xfrm>
          <a:prstGeom prst="roundRect">
            <a:avLst/>
          </a:prstGeom>
          <a:gradFill flip="none" rotWithShape="1">
            <a:gsLst>
              <a:gs pos="12000">
                <a:schemeClr val="accent1"/>
              </a:gs>
              <a:gs pos="100000">
                <a:schemeClr val="accent3"/>
              </a:gs>
            </a:gsLst>
            <a:lin ang="0" scaled="1"/>
            <a:tileRect/>
          </a:gradFill>
          <a:ln w="12700"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dirty="0">
                <a:solidFill>
                  <a:schemeClr val="bg1"/>
                </a:solidFill>
              </a:rPr>
              <a:t>Российской Федерации</a:t>
            </a:r>
          </a:p>
          <a:p>
            <a:pPr algn="ctr"/>
            <a:r>
              <a:rPr lang="ru-RU" dirty="0">
                <a:solidFill>
                  <a:schemeClr val="bg1"/>
                </a:solidFill>
              </a:rPr>
              <a:t>(федеральный бюджет, бюджеты государственных внебюджетных фондов РФ)</a:t>
            </a:r>
          </a:p>
        </p:txBody>
      </p:sp>
    </p:spTree>
    <p:extLst>
      <p:ext uri="{BB962C8B-B14F-4D97-AF65-F5344CB8AC3E}">
        <p14:creationId xmlns:p14="http://schemas.microsoft.com/office/powerpoint/2010/main" xmlns="" val="3652445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термины.jpg"/>
          <p:cNvPicPr>
            <a:picLocks noChangeAspect="1"/>
          </p:cNvPicPr>
          <p:nvPr/>
        </p:nvPicPr>
        <p:blipFill>
          <a:blip r:embed="rId3"/>
          <a:stretch>
            <a:fillRect/>
          </a:stretch>
        </p:blipFill>
        <p:spPr>
          <a:xfrm>
            <a:off x="4653887" y="2292824"/>
            <a:ext cx="3095909" cy="2988860"/>
          </a:xfrm>
          <a:prstGeom prst="rect">
            <a:avLst/>
          </a:prstGeom>
        </p:spPr>
      </p:pic>
      <p:sp>
        <p:nvSpPr>
          <p:cNvPr id="2" name="Заголовок 1">
            <a:extLst>
              <a:ext uri="{FF2B5EF4-FFF2-40B4-BE49-F238E27FC236}">
                <a16:creationId xmlns="" xmlns:a16="http://schemas.microsoft.com/office/drawing/2014/main" id="{F8139155-1F5E-4F48-B50E-F00D8FC535D9}"/>
              </a:ext>
            </a:extLst>
          </p:cNvPr>
          <p:cNvSpPr>
            <a:spLocks noGrp="1"/>
          </p:cNvSpPr>
          <p:nvPr>
            <p:ph type="title"/>
          </p:nvPr>
        </p:nvSpPr>
        <p:spPr/>
        <p:txBody>
          <a:bodyPr rtlCol="0"/>
          <a:lstStyle/>
          <a:p>
            <a:pPr rtl="0"/>
            <a:r>
              <a:rPr lang="ru-RU" dirty="0" smtClean="0"/>
              <a:t>Основные понятия и термины</a:t>
            </a:r>
            <a:endParaRPr lang="ru-RU" dirty="0"/>
          </a:p>
        </p:txBody>
      </p:sp>
      <p:sp>
        <p:nvSpPr>
          <p:cNvPr id="3" name="Текст 2">
            <a:extLst>
              <a:ext uri="{FF2B5EF4-FFF2-40B4-BE49-F238E27FC236}">
                <a16:creationId xmlns="" xmlns:a16="http://schemas.microsoft.com/office/drawing/2014/main" id="{C9DF92D8-1371-40FE-AB90-C65DFF928F5D}"/>
              </a:ext>
            </a:extLst>
          </p:cNvPr>
          <p:cNvSpPr>
            <a:spLocks noGrp="1"/>
          </p:cNvSpPr>
          <p:nvPr>
            <p:ph type="body" idx="1"/>
          </p:nvPr>
        </p:nvSpPr>
        <p:spPr>
          <a:xfrm>
            <a:off x="277503" y="1840477"/>
            <a:ext cx="4365625" cy="365125"/>
          </a:xfrm>
        </p:spPr>
        <p:txBody>
          <a:bodyPr rtlCol="0">
            <a:normAutofit fontScale="92500" lnSpcReduction="20000"/>
          </a:bodyPr>
          <a:lstStyle/>
          <a:p>
            <a:pPr rtl="0"/>
            <a:r>
              <a:rPr lang="ru-RU" dirty="0" smtClean="0"/>
              <a:t>Бюджетные ассигнования</a:t>
            </a:r>
            <a:endParaRPr lang="ru-RU" dirty="0"/>
          </a:p>
        </p:txBody>
      </p:sp>
      <p:sp>
        <p:nvSpPr>
          <p:cNvPr id="13" name="Текст 2">
            <a:extLst>
              <a:ext uri="{FF2B5EF4-FFF2-40B4-BE49-F238E27FC236}">
                <a16:creationId xmlns="" xmlns:a16="http://schemas.microsoft.com/office/drawing/2014/main" id="{C9DF92D8-1371-40FE-AB90-C65DFF928F5D}"/>
              </a:ext>
            </a:extLst>
          </p:cNvPr>
          <p:cNvSpPr>
            <a:spLocks noGrp="1"/>
          </p:cNvSpPr>
          <p:nvPr>
            <p:ph type="body" sz="quarter" idx="16"/>
          </p:nvPr>
        </p:nvSpPr>
        <p:spPr>
          <a:xfrm>
            <a:off x="204716" y="5199683"/>
            <a:ext cx="4585648" cy="365125"/>
          </a:xfrm>
        </p:spPr>
        <p:txBody>
          <a:bodyPr rtlCol="0">
            <a:noAutofit/>
          </a:bodyPr>
          <a:lstStyle/>
          <a:p>
            <a:pPr rtl="0"/>
            <a:r>
              <a:rPr lang="ru-RU" sz="2300" dirty="0" smtClean="0">
                <a:solidFill>
                  <a:schemeClr val="accent3"/>
                </a:solidFill>
                <a:latin typeface="+mj-lt"/>
              </a:rPr>
              <a:t>Очередной финансовый год</a:t>
            </a:r>
            <a:endParaRPr lang="ru-RU" sz="2300" dirty="0">
              <a:solidFill>
                <a:schemeClr val="accent3"/>
              </a:solidFill>
              <a:latin typeface="+mj-lt"/>
            </a:endParaRPr>
          </a:p>
        </p:txBody>
      </p:sp>
      <p:sp>
        <p:nvSpPr>
          <p:cNvPr id="18" name="Текст 2">
            <a:extLst>
              <a:ext uri="{FF2B5EF4-FFF2-40B4-BE49-F238E27FC236}">
                <a16:creationId xmlns="" xmlns:a16="http://schemas.microsoft.com/office/drawing/2014/main" id="{C9DF92D8-1371-40FE-AB90-C65DFF928F5D}"/>
              </a:ext>
            </a:extLst>
          </p:cNvPr>
          <p:cNvSpPr>
            <a:spLocks noGrp="1"/>
          </p:cNvSpPr>
          <p:nvPr>
            <p:ph type="body" idx="18"/>
          </p:nvPr>
        </p:nvSpPr>
        <p:spPr>
          <a:xfrm>
            <a:off x="7796285" y="3310030"/>
            <a:ext cx="4395715" cy="2203666"/>
          </a:xfrm>
        </p:spPr>
        <p:txBody>
          <a:bodyPr rtlCol="0">
            <a:noAutofit/>
          </a:bodyPr>
          <a:lstStyle/>
          <a:p>
            <a:pPr rtl="0"/>
            <a:r>
              <a:rPr lang="ru-RU" sz="2300" dirty="0" smtClean="0"/>
              <a:t>Временный кассовый разрыв</a:t>
            </a:r>
          </a:p>
          <a:p>
            <a:pPr rtl="0"/>
            <a:r>
              <a:rPr lang="ru-RU" sz="1600" b="0" dirty="0" smtClean="0">
                <a:solidFill>
                  <a:schemeClr val="accent1"/>
                </a:solidFill>
                <a:latin typeface="+mn-lt"/>
              </a:rPr>
              <a:t>Прогнозируемая в определенный период  текущего финансового года недостаточность на едином счете бюджета денежных средств, необходимых для осуществления кассовых выплат из бюджета.</a:t>
            </a:r>
            <a:endParaRPr lang="ru-RU" sz="1600" b="0" dirty="0">
              <a:solidFill>
                <a:schemeClr val="accent1"/>
              </a:solidFill>
              <a:latin typeface="+mn-lt"/>
            </a:endParaRPr>
          </a:p>
        </p:txBody>
      </p:sp>
      <p:sp>
        <p:nvSpPr>
          <p:cNvPr id="14" name="Текст 2">
            <a:extLst>
              <a:ext uri="{FF2B5EF4-FFF2-40B4-BE49-F238E27FC236}">
                <a16:creationId xmlns="" xmlns:a16="http://schemas.microsoft.com/office/drawing/2014/main" id="{C9DF92D8-1371-40FE-AB90-C65DFF928F5D}"/>
              </a:ext>
            </a:extLst>
          </p:cNvPr>
          <p:cNvSpPr>
            <a:spLocks noGrp="1"/>
          </p:cNvSpPr>
          <p:nvPr>
            <p:ph type="body" sz="quarter" idx="20"/>
          </p:nvPr>
        </p:nvSpPr>
        <p:spPr>
          <a:xfrm>
            <a:off x="7726908" y="2047164"/>
            <a:ext cx="3969224" cy="1241945"/>
          </a:xfrm>
        </p:spPr>
        <p:txBody>
          <a:bodyPr rtlCol="0">
            <a:normAutofit fontScale="47500" lnSpcReduction="20000"/>
          </a:bodyPr>
          <a:lstStyle/>
          <a:p>
            <a:pPr rtl="0">
              <a:buNone/>
            </a:pPr>
            <a:r>
              <a:rPr lang="ru-RU" sz="2700" b="1" dirty="0" smtClean="0">
                <a:solidFill>
                  <a:schemeClr val="accent3"/>
                </a:solidFill>
                <a:latin typeface="+mj-lt"/>
              </a:rPr>
              <a:t>  </a:t>
            </a:r>
            <a:r>
              <a:rPr lang="ru-RU" sz="4800" b="1" dirty="0" smtClean="0">
                <a:solidFill>
                  <a:schemeClr val="accent3"/>
                </a:solidFill>
                <a:latin typeface="+mj-lt"/>
              </a:rPr>
              <a:t>Плановый период</a:t>
            </a:r>
          </a:p>
          <a:p>
            <a:pPr rtl="0">
              <a:buNone/>
            </a:pPr>
            <a:endParaRPr lang="ru-RU" sz="2000" dirty="0" smtClean="0">
              <a:solidFill>
                <a:schemeClr val="accent3">
                  <a:lumMod val="50000"/>
                </a:schemeClr>
              </a:solidFill>
            </a:endParaRPr>
          </a:p>
          <a:p>
            <a:pPr rtl="0">
              <a:buNone/>
            </a:pPr>
            <a:r>
              <a:rPr lang="ru-RU" sz="2100" dirty="0" smtClean="0">
                <a:solidFill>
                  <a:schemeClr val="accent1"/>
                </a:solidFill>
              </a:rPr>
              <a:t>    </a:t>
            </a:r>
            <a:r>
              <a:rPr lang="ru-RU" sz="3400" dirty="0" smtClean="0">
                <a:solidFill>
                  <a:schemeClr val="accent1"/>
                </a:solidFill>
              </a:rPr>
              <a:t>Два финансовых года, следующие за очередным финансовым годом</a:t>
            </a:r>
            <a:endParaRPr lang="ru-RU" sz="2100" dirty="0">
              <a:solidFill>
                <a:schemeClr val="accent1"/>
              </a:solidFill>
            </a:endParaRPr>
          </a:p>
        </p:txBody>
      </p:sp>
      <p:sp>
        <p:nvSpPr>
          <p:cNvPr id="7" name="Текст 6">
            <a:extLst>
              <a:ext uri="{FF2B5EF4-FFF2-40B4-BE49-F238E27FC236}">
                <a16:creationId xmlns="" xmlns:a16="http://schemas.microsoft.com/office/drawing/2014/main" id="{B0CA970E-796E-4258-8457-D1CEF7B4B866}"/>
              </a:ext>
            </a:extLst>
          </p:cNvPr>
          <p:cNvSpPr>
            <a:spLocks noGrp="1"/>
          </p:cNvSpPr>
          <p:nvPr>
            <p:ph type="body" idx="4294967295"/>
          </p:nvPr>
        </p:nvSpPr>
        <p:spPr>
          <a:xfrm>
            <a:off x="272956" y="2295738"/>
            <a:ext cx="4991100" cy="1102554"/>
          </a:xfrm>
        </p:spPr>
        <p:txBody>
          <a:bodyPr rtlCol="0">
            <a:normAutofit/>
          </a:bodyPr>
          <a:lstStyle/>
          <a:p>
            <a:pPr marL="0" indent="0">
              <a:buNone/>
            </a:pPr>
            <a:r>
              <a:rPr lang="ru-RU" sz="1600" dirty="0" smtClean="0"/>
              <a:t>Предельные объемы денежных средств, предусмотренных в соответствующем финансовом году для исполнения бюджетных обязательств</a:t>
            </a:r>
          </a:p>
          <a:p>
            <a:pPr marL="0" indent="0">
              <a:buNone/>
            </a:pPr>
            <a:endParaRPr lang="ru-RU" sz="1600" dirty="0" smtClean="0"/>
          </a:p>
          <a:p>
            <a:pPr marL="0" indent="0">
              <a:buNone/>
            </a:pPr>
            <a:endParaRPr lang="ru-RU" sz="1600" dirty="0"/>
          </a:p>
        </p:txBody>
      </p:sp>
      <p:sp>
        <p:nvSpPr>
          <p:cNvPr id="9" name="Прямоугольник 8"/>
          <p:cNvSpPr/>
          <p:nvPr/>
        </p:nvSpPr>
        <p:spPr>
          <a:xfrm>
            <a:off x="286604" y="3475309"/>
            <a:ext cx="4854064" cy="446276"/>
          </a:xfrm>
          <a:prstGeom prst="rect">
            <a:avLst/>
          </a:prstGeom>
        </p:spPr>
        <p:txBody>
          <a:bodyPr wrap="square">
            <a:spAutoFit/>
          </a:bodyPr>
          <a:lstStyle/>
          <a:p>
            <a:r>
              <a:rPr lang="ru-RU" sz="2300" b="1" dirty="0" smtClean="0">
                <a:solidFill>
                  <a:schemeClr val="accent3"/>
                </a:solidFill>
                <a:latin typeface="+mj-lt"/>
              </a:rPr>
              <a:t>Текущий финансовый год</a:t>
            </a:r>
            <a:endParaRPr lang="ru-RU" dirty="0"/>
          </a:p>
        </p:txBody>
      </p:sp>
      <p:sp>
        <p:nvSpPr>
          <p:cNvPr id="10" name="Прямоугольник 9"/>
          <p:cNvSpPr/>
          <p:nvPr/>
        </p:nvSpPr>
        <p:spPr>
          <a:xfrm>
            <a:off x="204717" y="4003375"/>
            <a:ext cx="4813113" cy="1077218"/>
          </a:xfrm>
          <a:prstGeom prst="rect">
            <a:avLst/>
          </a:prstGeom>
        </p:spPr>
        <p:txBody>
          <a:bodyPr wrap="square">
            <a:spAutoFit/>
          </a:bodyPr>
          <a:lstStyle/>
          <a:p>
            <a:r>
              <a:rPr lang="ru-RU" sz="1600" dirty="0" smtClean="0">
                <a:solidFill>
                  <a:schemeClr val="accent1"/>
                </a:solidFill>
              </a:rPr>
              <a:t>Год, в котором осуществляется исполнение бюджета, составление и рассмотрение бюджета на очередной финансовый год и плановый период </a:t>
            </a:r>
            <a:endParaRPr lang="ru-RU" sz="1600" dirty="0">
              <a:solidFill>
                <a:schemeClr val="accent1"/>
              </a:solidFill>
            </a:endParaRPr>
          </a:p>
        </p:txBody>
      </p:sp>
      <p:sp>
        <p:nvSpPr>
          <p:cNvPr id="12" name="Прямоугольник 11"/>
          <p:cNvSpPr/>
          <p:nvPr/>
        </p:nvSpPr>
        <p:spPr>
          <a:xfrm>
            <a:off x="218364" y="5764383"/>
            <a:ext cx="4214884" cy="584775"/>
          </a:xfrm>
          <a:prstGeom prst="rect">
            <a:avLst/>
          </a:prstGeom>
        </p:spPr>
        <p:txBody>
          <a:bodyPr wrap="square">
            <a:spAutoFit/>
          </a:bodyPr>
          <a:lstStyle/>
          <a:p>
            <a:r>
              <a:rPr lang="ru-RU" sz="1600" dirty="0" smtClean="0">
                <a:solidFill>
                  <a:schemeClr val="accent1"/>
                </a:solidFill>
              </a:rPr>
              <a:t>Год, следующий за текущим финансовым годом </a:t>
            </a:r>
            <a:endParaRPr lang="ru-RU" sz="1600" dirty="0">
              <a:solidFill>
                <a:schemeClr val="accent1"/>
              </a:solidFill>
            </a:endParaRPr>
          </a:p>
        </p:txBody>
      </p:sp>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485677" y="1429927"/>
            <a:ext cx="2549012" cy="1009934"/>
          </a:xfrm>
          <a:prstGeom prst="rect">
            <a:avLst/>
          </a:prstGeom>
          <a:solidFill>
            <a:schemeClr val="bg1"/>
          </a:solidFill>
          <a:ln w="12700" cap="flat">
            <a:noFill/>
            <a:prstDash val="solid"/>
            <a:miter/>
          </a:ln>
        </p:spPr>
        <p:txBody>
          <a:bodyPr rtlCol="0" anchor="ctr"/>
          <a:lstStyle/>
          <a:p>
            <a:pPr algn="l"/>
            <a:endParaRPr lang="ru-RU" dirty="0"/>
          </a:p>
        </p:txBody>
      </p:sp>
      <p:sp>
        <p:nvSpPr>
          <p:cNvPr id="22" name="Прямоугольник 21"/>
          <p:cNvSpPr/>
          <p:nvPr/>
        </p:nvSpPr>
        <p:spPr>
          <a:xfrm>
            <a:off x="9735741" y="1279802"/>
            <a:ext cx="2456260" cy="1787856"/>
          </a:xfrm>
          <a:prstGeom prst="rect">
            <a:avLst/>
          </a:prstGeom>
          <a:solidFill>
            <a:schemeClr val="bg1"/>
          </a:solidFill>
          <a:ln w="12700" cap="flat">
            <a:noFill/>
            <a:prstDash val="solid"/>
            <a:miter/>
          </a:ln>
        </p:spPr>
        <p:txBody>
          <a:bodyPr rtlCol="0" anchor="ctr"/>
          <a:lstStyle/>
          <a:p>
            <a:pPr algn="l"/>
            <a:endParaRPr lang="ru-RU" dirty="0"/>
          </a:p>
        </p:txBody>
      </p:sp>
      <p:sp>
        <p:nvSpPr>
          <p:cNvPr id="20" name="Прямоугольник 19"/>
          <p:cNvSpPr/>
          <p:nvPr/>
        </p:nvSpPr>
        <p:spPr>
          <a:xfrm>
            <a:off x="3328446" y="3769726"/>
            <a:ext cx="2219453" cy="2368680"/>
          </a:xfrm>
          <a:prstGeom prst="rect">
            <a:avLst/>
          </a:prstGeom>
          <a:solidFill>
            <a:schemeClr val="bg1"/>
          </a:solidFill>
          <a:ln w="12700" cap="flat">
            <a:noFill/>
            <a:prstDash val="solid"/>
            <a:miter/>
          </a:ln>
        </p:spPr>
        <p:txBody>
          <a:bodyPr rtlCol="0" anchor="ctr"/>
          <a:lstStyle/>
          <a:p>
            <a:pPr algn="l"/>
            <a:endParaRPr lang="ru-RU" dirty="0"/>
          </a:p>
        </p:txBody>
      </p:sp>
      <p:sp>
        <p:nvSpPr>
          <p:cNvPr id="17" name="Прямоугольник 16"/>
          <p:cNvSpPr/>
          <p:nvPr/>
        </p:nvSpPr>
        <p:spPr>
          <a:xfrm>
            <a:off x="5012535" y="3958436"/>
            <a:ext cx="7179465" cy="2899564"/>
          </a:xfrm>
          <a:prstGeom prst="rect">
            <a:avLst/>
          </a:prstGeom>
          <a:solidFill>
            <a:schemeClr val="bg1"/>
          </a:solidFill>
          <a:ln w="12700" cap="flat">
            <a:noFill/>
            <a:prstDash val="solid"/>
            <a:miter/>
          </a:ln>
        </p:spPr>
        <p:txBody>
          <a:bodyPr rtlCol="0" anchor="ctr"/>
          <a:lstStyle/>
          <a:p>
            <a:pPr algn="l"/>
            <a:endParaRPr lang="ru-RU" dirty="0"/>
          </a:p>
        </p:txBody>
      </p:sp>
      <p:pic>
        <p:nvPicPr>
          <p:cNvPr id="21"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449268" y="274795"/>
            <a:ext cx="9514603" cy="6734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Рисунок 1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844513" y="2020970"/>
            <a:ext cx="2080496" cy="3044846"/>
          </a:xfrm>
          <a:prstGeom prst="ellipse">
            <a:avLst/>
          </a:prstGeom>
          <a:ln>
            <a:noFill/>
          </a:ln>
          <a:effectLst>
            <a:softEdge rad="112500"/>
          </a:effectLst>
        </p:spPr>
      </p:pic>
      <p:sp>
        <p:nvSpPr>
          <p:cNvPr id="2" name="Заголовок 1"/>
          <p:cNvSpPr>
            <a:spLocks noGrp="1"/>
          </p:cNvSpPr>
          <p:nvPr>
            <p:ph type="ctrTitle"/>
          </p:nvPr>
        </p:nvSpPr>
        <p:spPr>
          <a:xfrm>
            <a:off x="1449268" y="831927"/>
            <a:ext cx="9471546" cy="861939"/>
          </a:xfrm>
        </p:spPr>
        <p:txBody>
          <a:bodyPr>
            <a:noAutofit/>
          </a:bodyPr>
          <a:lstStyle/>
          <a:p>
            <a:pPr algn="ctr"/>
            <a:r>
              <a:rPr lang="ru-RU" sz="4400" dirty="0"/>
              <a:t>На чем основано составление бюджета</a:t>
            </a:r>
          </a:p>
        </p:txBody>
      </p:sp>
      <p:sp>
        <p:nvSpPr>
          <p:cNvPr id="7" name="AutoShape 14"/>
          <p:cNvSpPr>
            <a:spLocks noChangeArrowheads="1"/>
          </p:cNvSpPr>
          <p:nvPr/>
        </p:nvSpPr>
        <p:spPr bwMode="auto">
          <a:xfrm rot="12279537">
            <a:off x="2595736" y="4660755"/>
            <a:ext cx="2035414" cy="352856"/>
          </a:xfrm>
          <a:prstGeom prst="rightArrow">
            <a:avLst>
              <a:gd name="adj1" fmla="val 50000"/>
              <a:gd name="adj2" fmla="val 1806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a:solidFill>
                <a:schemeClr val="tx1"/>
              </a:solidFill>
            </a:endParaRPr>
          </a:p>
        </p:txBody>
      </p:sp>
      <p:sp>
        <p:nvSpPr>
          <p:cNvPr id="8" name="AutoShape 14"/>
          <p:cNvSpPr>
            <a:spLocks noChangeArrowheads="1"/>
          </p:cNvSpPr>
          <p:nvPr/>
        </p:nvSpPr>
        <p:spPr bwMode="auto">
          <a:xfrm rot="10800000">
            <a:off x="2841190" y="5427983"/>
            <a:ext cx="1661679" cy="313760"/>
          </a:xfrm>
          <a:prstGeom prst="rightArrow">
            <a:avLst>
              <a:gd name="adj1" fmla="val 50000"/>
              <a:gd name="adj2" fmla="val 1806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a:solidFill>
                <a:schemeClr val="tx1"/>
              </a:solidFill>
            </a:endParaRPr>
          </a:p>
        </p:txBody>
      </p:sp>
      <p:sp>
        <p:nvSpPr>
          <p:cNvPr id="9" name="AutoShape 14"/>
          <p:cNvSpPr>
            <a:spLocks noChangeArrowheads="1"/>
          </p:cNvSpPr>
          <p:nvPr/>
        </p:nvSpPr>
        <p:spPr bwMode="auto">
          <a:xfrm>
            <a:off x="7035196" y="5457308"/>
            <a:ext cx="1501982" cy="290981"/>
          </a:xfrm>
          <a:prstGeom prst="rightArrow">
            <a:avLst>
              <a:gd name="adj1" fmla="val 50000"/>
              <a:gd name="adj2" fmla="val 1806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a:solidFill>
                <a:schemeClr val="tx1"/>
              </a:solidFill>
            </a:endParaRPr>
          </a:p>
        </p:txBody>
      </p:sp>
      <p:sp>
        <p:nvSpPr>
          <p:cNvPr id="10" name="AutoShape 14"/>
          <p:cNvSpPr>
            <a:spLocks noChangeArrowheads="1"/>
          </p:cNvSpPr>
          <p:nvPr/>
        </p:nvSpPr>
        <p:spPr bwMode="auto">
          <a:xfrm rot="20060536">
            <a:off x="6886979" y="4651429"/>
            <a:ext cx="2087636" cy="299749"/>
          </a:xfrm>
          <a:prstGeom prst="rightArrow">
            <a:avLst>
              <a:gd name="adj1" fmla="val 50000"/>
              <a:gd name="adj2" fmla="val 1806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a:solidFill>
                <a:schemeClr val="tx1"/>
              </a:solidFill>
            </a:endParaRPr>
          </a:p>
        </p:txBody>
      </p:sp>
      <p:sp>
        <p:nvSpPr>
          <p:cNvPr id="11" name="Заголовок 1"/>
          <p:cNvSpPr txBox="1">
            <a:spLocks/>
          </p:cNvSpPr>
          <p:nvPr/>
        </p:nvSpPr>
        <p:spPr bwMode="auto">
          <a:xfrm>
            <a:off x="452945" y="3816229"/>
            <a:ext cx="2975212" cy="7960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lang="ru-RU" sz="2000" b="1" dirty="0" smtClean="0">
                <a:solidFill>
                  <a:schemeClr val="accent3"/>
                </a:solidFill>
                <a:latin typeface="+mj-lt"/>
              </a:rPr>
              <a:t>Прогноз </a:t>
            </a:r>
            <a:r>
              <a:rPr lang="ru-RU" sz="2000" b="1" dirty="0">
                <a:solidFill>
                  <a:schemeClr val="accent3"/>
                </a:solidFill>
                <a:latin typeface="+mj-lt"/>
              </a:rPr>
              <a:t>социально-экономического развития</a:t>
            </a:r>
          </a:p>
        </p:txBody>
      </p:sp>
      <p:sp>
        <p:nvSpPr>
          <p:cNvPr id="12" name="Заголовок 1"/>
          <p:cNvSpPr txBox="1">
            <a:spLocks/>
          </p:cNvSpPr>
          <p:nvPr/>
        </p:nvSpPr>
        <p:spPr bwMode="auto">
          <a:xfrm>
            <a:off x="8478881" y="3516587"/>
            <a:ext cx="2202217" cy="7960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rtl="0">
              <a:defRPr lang="ru-RU"/>
            </a:defPPr>
            <a:lvl1pPr marR="0" lvl="0" indent="0" algn="ctr" defTabSz="685800" eaLnBrk="0" fontAlgn="base" hangingPunct="0">
              <a:lnSpc>
                <a:spcPct val="90000"/>
              </a:lnSpc>
              <a:spcBef>
                <a:spcPct val="0"/>
              </a:spcBef>
              <a:spcAft>
                <a:spcPct val="0"/>
              </a:spcAft>
              <a:buClrTx/>
              <a:buSzTx/>
              <a:buFontTx/>
              <a:buNone/>
              <a:tabLst/>
              <a:defRPr sz="2000" b="1">
                <a:solidFill>
                  <a:schemeClr val="accent3"/>
                </a:solidFill>
                <a:latin typeface="+mj-lt"/>
              </a:defRPr>
            </a:lvl1pPr>
          </a:lstStyle>
          <a:p>
            <a:r>
              <a:rPr lang="ru-RU" dirty="0"/>
              <a:t>Основные направления бюджетной и налоговой политики</a:t>
            </a:r>
          </a:p>
        </p:txBody>
      </p:sp>
      <p:sp>
        <p:nvSpPr>
          <p:cNvPr id="13" name="Заголовок 1"/>
          <p:cNvSpPr txBox="1">
            <a:spLocks/>
          </p:cNvSpPr>
          <p:nvPr/>
        </p:nvSpPr>
        <p:spPr bwMode="auto">
          <a:xfrm>
            <a:off x="839442" y="5303306"/>
            <a:ext cx="2202217" cy="7960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rtl="0">
              <a:defRPr lang="ru-RU"/>
            </a:defPPr>
            <a:lvl1pPr marR="0" lvl="0" indent="0" algn="ctr" defTabSz="685800" eaLnBrk="0" fontAlgn="base" hangingPunct="0">
              <a:lnSpc>
                <a:spcPct val="90000"/>
              </a:lnSpc>
              <a:spcBef>
                <a:spcPct val="0"/>
              </a:spcBef>
              <a:spcAft>
                <a:spcPct val="0"/>
              </a:spcAft>
              <a:buClrTx/>
              <a:buSzTx/>
              <a:buFontTx/>
              <a:buNone/>
              <a:tabLst/>
              <a:defRPr sz="2000" b="1">
                <a:solidFill>
                  <a:schemeClr val="accent3"/>
                </a:solidFill>
                <a:latin typeface="+mj-lt"/>
              </a:defRPr>
            </a:lvl1pPr>
          </a:lstStyle>
          <a:p>
            <a:r>
              <a:rPr lang="ru-RU" dirty="0"/>
              <a:t>Послание </a:t>
            </a:r>
          </a:p>
          <a:p>
            <a:r>
              <a:rPr lang="ru-RU" dirty="0"/>
              <a:t>президента РФ</a:t>
            </a:r>
          </a:p>
        </p:txBody>
      </p:sp>
      <p:sp>
        <p:nvSpPr>
          <p:cNvPr id="14" name="Заголовок 1"/>
          <p:cNvSpPr txBox="1">
            <a:spLocks/>
          </p:cNvSpPr>
          <p:nvPr/>
        </p:nvSpPr>
        <p:spPr bwMode="auto">
          <a:xfrm>
            <a:off x="8337494" y="5209925"/>
            <a:ext cx="2484990" cy="7960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685800" eaLnBrk="0" fontAlgn="base" hangingPunct="0">
              <a:lnSpc>
                <a:spcPct val="90000"/>
              </a:lnSpc>
              <a:spcBef>
                <a:spcPct val="0"/>
              </a:spcBef>
              <a:spcAft>
                <a:spcPct val="0"/>
              </a:spcAft>
              <a:defRPr/>
            </a:pPr>
            <a:r>
              <a:rPr lang="ru-RU" sz="2000" b="1" dirty="0">
                <a:solidFill>
                  <a:schemeClr val="accent3"/>
                </a:solidFill>
                <a:latin typeface="+mj-lt"/>
              </a:rPr>
              <a:t>Муниципальные программы</a:t>
            </a:r>
          </a:p>
        </p:txBody>
      </p:sp>
      <p:sp>
        <p:nvSpPr>
          <p:cNvPr id="19" name="Прямоугольник 18"/>
          <p:cNvSpPr/>
          <p:nvPr/>
        </p:nvSpPr>
        <p:spPr>
          <a:xfrm>
            <a:off x="4500550" y="5050420"/>
            <a:ext cx="2544039" cy="701420"/>
          </a:xfrm>
          <a:prstGeom prst="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dirty="0" smtClean="0">
                <a:solidFill>
                  <a:schemeClr val="bg1"/>
                </a:solidFill>
              </a:rPr>
              <a:t>бюджет</a:t>
            </a:r>
            <a:endParaRPr lang="ru-RU" sz="3600" dirty="0">
              <a:solidFill>
                <a:schemeClr val="bg1"/>
              </a:solidFill>
            </a:endParaRPr>
          </a:p>
        </p:txBody>
      </p:sp>
      <p:sp>
        <p:nvSpPr>
          <p:cNvPr id="24" name="Скругленный прямоугольник 23"/>
          <p:cNvSpPr/>
          <p:nvPr/>
        </p:nvSpPr>
        <p:spPr>
          <a:xfrm>
            <a:off x="2646165" y="1613525"/>
            <a:ext cx="7120807" cy="80342"/>
          </a:xfrm>
          <a:prstGeom prst="roundRect">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xmlns="" val="4056680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бюдж пол.jpg"/>
          <p:cNvPicPr>
            <a:picLocks noChangeAspect="1"/>
          </p:cNvPicPr>
          <p:nvPr/>
        </p:nvPicPr>
        <p:blipFill>
          <a:blip r:embed="rId2"/>
          <a:stretch>
            <a:fillRect/>
          </a:stretch>
        </p:blipFill>
        <p:spPr>
          <a:xfrm>
            <a:off x="3757044" y="1653966"/>
            <a:ext cx="3912998" cy="3586775"/>
          </a:xfrm>
          <a:prstGeom prst="rect">
            <a:avLst/>
          </a:prstGeom>
        </p:spPr>
      </p:pic>
      <p:sp>
        <p:nvSpPr>
          <p:cNvPr id="2" name="Заголовок 1"/>
          <p:cNvSpPr>
            <a:spLocks noGrp="1"/>
          </p:cNvSpPr>
          <p:nvPr>
            <p:ph type="title"/>
          </p:nvPr>
        </p:nvSpPr>
        <p:spPr>
          <a:xfrm>
            <a:off x="218365" y="0"/>
            <a:ext cx="10754435" cy="1705970"/>
          </a:xfrm>
        </p:spPr>
        <p:txBody>
          <a:bodyPr>
            <a:noAutofit/>
          </a:bodyPr>
          <a:lstStyle/>
          <a:p>
            <a:r>
              <a:rPr lang="ru-RU" sz="3600" dirty="0" smtClean="0"/>
              <a:t>Цели и задачи бюджетной политики Бокситогорского муниципального района</a:t>
            </a:r>
            <a:endParaRPr lang="ru-RU" sz="3600" dirty="0"/>
          </a:p>
        </p:txBody>
      </p:sp>
      <p:sp>
        <p:nvSpPr>
          <p:cNvPr id="3" name="Подзаголовок 2"/>
          <p:cNvSpPr>
            <a:spLocks noGrp="1"/>
          </p:cNvSpPr>
          <p:nvPr>
            <p:ph type="subTitle" idx="4294967295"/>
          </p:nvPr>
        </p:nvSpPr>
        <p:spPr>
          <a:xfrm>
            <a:off x="586852" y="2218140"/>
            <a:ext cx="3739488" cy="1466755"/>
          </a:xfrm>
        </p:spPr>
        <p:txBody>
          <a:bodyPr>
            <a:noAutofit/>
          </a:bodyPr>
          <a:lstStyle/>
          <a:p>
            <a:pPr marL="457200" indent="-457200">
              <a:lnSpc>
                <a:spcPct val="100000"/>
              </a:lnSpc>
              <a:spcBef>
                <a:spcPts val="0"/>
              </a:spcBef>
              <a:buFont typeface="Wingdings" pitchFamily="2" charset="2"/>
              <a:buChar char="v"/>
            </a:pPr>
            <a:r>
              <a:rPr lang="ru-RU" sz="2000" dirty="0" smtClean="0"/>
              <a:t> Стратегическая </a:t>
            </a:r>
            <a:r>
              <a:rPr lang="ru-RU" sz="2000" dirty="0" err="1" smtClean="0"/>
              <a:t>приоритизация</a:t>
            </a:r>
            <a:r>
              <a:rPr lang="ru-RU" sz="2000" dirty="0" smtClean="0"/>
              <a:t> </a:t>
            </a:r>
            <a:r>
              <a:rPr lang="ru-RU" sz="2000" dirty="0" smtClean="0"/>
              <a:t>расходов и развитие принципов проектного управления</a:t>
            </a:r>
            <a:endParaRPr lang="ru-RU" sz="2000" dirty="0">
              <a:solidFill>
                <a:schemeClr val="accent3">
                  <a:lumMod val="75000"/>
                </a:schemeClr>
              </a:solidFill>
            </a:endParaRPr>
          </a:p>
        </p:txBody>
      </p:sp>
      <p:sp>
        <p:nvSpPr>
          <p:cNvPr id="6" name="Прямоугольник 5"/>
          <p:cNvSpPr/>
          <p:nvPr/>
        </p:nvSpPr>
        <p:spPr>
          <a:xfrm>
            <a:off x="7410734" y="2222137"/>
            <a:ext cx="3384645" cy="1323439"/>
          </a:xfrm>
          <a:prstGeom prst="rect">
            <a:avLst/>
          </a:prstGeom>
        </p:spPr>
        <p:txBody>
          <a:bodyPr wrap="square">
            <a:spAutoFit/>
          </a:bodyPr>
          <a:lstStyle/>
          <a:p>
            <a:pPr marL="285750" indent="-285750">
              <a:buFont typeface="Wingdings" pitchFamily="2" charset="2"/>
              <a:buChar char="v"/>
            </a:pPr>
            <a:r>
              <a:rPr lang="ru-RU" sz="2000" dirty="0" smtClean="0">
                <a:solidFill>
                  <a:schemeClr val="accent3"/>
                </a:solidFill>
              </a:rPr>
              <a:t>Ограничение роста муниципального долга Бокситогорского муниципального района</a:t>
            </a:r>
            <a:endParaRPr lang="ru-RU" sz="2000" dirty="0">
              <a:solidFill>
                <a:schemeClr val="accent3"/>
              </a:solidFill>
            </a:endParaRPr>
          </a:p>
        </p:txBody>
      </p:sp>
      <p:sp>
        <p:nvSpPr>
          <p:cNvPr id="9" name="Прямоугольник 8"/>
          <p:cNvSpPr/>
          <p:nvPr/>
        </p:nvSpPr>
        <p:spPr>
          <a:xfrm>
            <a:off x="755176" y="3801870"/>
            <a:ext cx="3721289" cy="1323439"/>
          </a:xfrm>
          <a:prstGeom prst="rect">
            <a:avLst/>
          </a:prstGeom>
        </p:spPr>
        <p:txBody>
          <a:bodyPr wrap="square">
            <a:spAutoFit/>
          </a:bodyPr>
          <a:lstStyle/>
          <a:p>
            <a:pPr>
              <a:buFont typeface="Wingdings" pitchFamily="2" charset="2"/>
              <a:buChar char="v"/>
            </a:pPr>
            <a:r>
              <a:rPr lang="ru-RU" sz="2000" dirty="0" smtClean="0">
                <a:solidFill>
                  <a:schemeClr val="accent3"/>
                </a:solidFill>
              </a:rPr>
              <a:t> Увеличение доходной   </a:t>
            </a:r>
          </a:p>
          <a:p>
            <a:r>
              <a:rPr lang="ru-RU" sz="2000" dirty="0" smtClean="0">
                <a:solidFill>
                  <a:schemeClr val="accent3"/>
                </a:solidFill>
              </a:rPr>
              <a:t>     базы консолидированного  </a:t>
            </a:r>
          </a:p>
          <a:p>
            <a:r>
              <a:rPr lang="ru-RU" sz="2000" dirty="0" smtClean="0">
                <a:solidFill>
                  <a:schemeClr val="accent3"/>
                </a:solidFill>
              </a:rPr>
              <a:t>     бюджета Бокситогорского  </a:t>
            </a:r>
          </a:p>
          <a:p>
            <a:r>
              <a:rPr lang="ru-RU" sz="2000" dirty="0" smtClean="0">
                <a:solidFill>
                  <a:schemeClr val="accent3"/>
                </a:solidFill>
              </a:rPr>
              <a:t>     муниципального района </a:t>
            </a:r>
            <a:endParaRPr lang="ru-RU" sz="2000" dirty="0">
              <a:solidFill>
                <a:schemeClr val="accent3"/>
              </a:solidFill>
            </a:endParaRPr>
          </a:p>
        </p:txBody>
      </p:sp>
      <p:sp>
        <p:nvSpPr>
          <p:cNvPr id="10" name="Прямоугольник 9"/>
          <p:cNvSpPr/>
          <p:nvPr/>
        </p:nvSpPr>
        <p:spPr>
          <a:xfrm>
            <a:off x="7492620" y="3924701"/>
            <a:ext cx="3998795" cy="1015663"/>
          </a:xfrm>
          <a:prstGeom prst="rect">
            <a:avLst/>
          </a:prstGeom>
        </p:spPr>
        <p:txBody>
          <a:bodyPr wrap="square">
            <a:spAutoFit/>
          </a:bodyPr>
          <a:lstStyle/>
          <a:p>
            <a:pPr>
              <a:buFont typeface="Wingdings" pitchFamily="2" charset="2"/>
              <a:buChar char="v"/>
            </a:pPr>
            <a:r>
              <a:rPr lang="ru-RU" sz="2000" dirty="0" smtClean="0">
                <a:solidFill>
                  <a:schemeClr val="accent1"/>
                </a:solidFill>
              </a:rPr>
              <a:t>Повышение   </a:t>
            </a:r>
          </a:p>
          <a:p>
            <a:r>
              <a:rPr lang="ru-RU" sz="2000" dirty="0" smtClean="0">
                <a:solidFill>
                  <a:schemeClr val="accent1"/>
                </a:solidFill>
              </a:rPr>
              <a:t>   эффективности управления  </a:t>
            </a:r>
          </a:p>
          <a:p>
            <a:r>
              <a:rPr lang="ru-RU" sz="2000" dirty="0" smtClean="0">
                <a:solidFill>
                  <a:schemeClr val="accent1"/>
                </a:solidFill>
              </a:rPr>
              <a:t>   бюджетными расходами</a:t>
            </a:r>
            <a:endParaRPr lang="ru-RU" sz="2000" dirty="0">
              <a:solidFill>
                <a:schemeClr val="accent1"/>
              </a:solidFill>
            </a:endParaRPr>
          </a:p>
        </p:txBody>
      </p:sp>
    </p:spTree>
    <p:extLst>
      <p:ext uri="{BB962C8B-B14F-4D97-AF65-F5344CB8AC3E}">
        <p14:creationId xmlns:p14="http://schemas.microsoft.com/office/powerpoint/2010/main" xmlns="" val="209931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0"/>
            <a:ext cx="12192000" cy="685800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52" name="Рисунок 51"/>
          <p:cNvPicPr>
            <a:picLocks noChangeAspect="1"/>
          </p:cNvPicPr>
          <p:nvPr/>
        </p:nvPicPr>
        <p:blipFill rotWithShape="1">
          <a:blip r:embed="rId2">
            <a:grayscl/>
            <a:extLst>
              <a:ext uri="{28A0092B-C50C-407E-A947-70E740481C1C}">
                <a14:useLocalDpi xmlns:a14="http://schemas.microsoft.com/office/drawing/2010/main" xmlns="" val="0"/>
              </a:ext>
            </a:extLst>
          </a:blip>
          <a:srcRect l="13164" t="12737" r="16427" b="15381"/>
          <a:stretch/>
        </p:blipFill>
        <p:spPr>
          <a:xfrm>
            <a:off x="1020326" y="1006382"/>
            <a:ext cx="8251101" cy="5851618"/>
          </a:xfrm>
          <a:prstGeom prst="rect">
            <a:avLst/>
          </a:prstGeom>
        </p:spPr>
      </p:pic>
      <p:sp>
        <p:nvSpPr>
          <p:cNvPr id="51" name="Прямоугольник 50"/>
          <p:cNvSpPr/>
          <p:nvPr/>
        </p:nvSpPr>
        <p:spPr>
          <a:xfrm>
            <a:off x="10733100" y="5602892"/>
            <a:ext cx="1458900" cy="908963"/>
          </a:xfrm>
          <a:prstGeom prst="rect">
            <a:avLst/>
          </a:prstGeom>
          <a:solidFill>
            <a:schemeClr val="bg1"/>
          </a:solidFill>
          <a:ln w="12700" cap="flat">
            <a:noFill/>
            <a:prstDash val="solid"/>
            <a:miter/>
          </a:ln>
        </p:spPr>
        <p:txBody>
          <a:bodyPr rtlCol="0" anchor="ctr"/>
          <a:lstStyle/>
          <a:p>
            <a:pPr algn="l"/>
            <a:endParaRPr lang="ru-RU" dirty="0"/>
          </a:p>
        </p:txBody>
      </p:sp>
      <p:sp>
        <p:nvSpPr>
          <p:cNvPr id="50" name="Прямоугольник 49"/>
          <p:cNvSpPr/>
          <p:nvPr/>
        </p:nvSpPr>
        <p:spPr>
          <a:xfrm>
            <a:off x="9648028" y="0"/>
            <a:ext cx="2543972" cy="2061312"/>
          </a:xfrm>
          <a:prstGeom prst="rect">
            <a:avLst/>
          </a:prstGeom>
          <a:solidFill>
            <a:schemeClr val="bg1"/>
          </a:solidFill>
          <a:ln w="12700" cap="flat">
            <a:noFill/>
            <a:prstDash val="solid"/>
            <a:miter/>
          </a:ln>
        </p:spPr>
        <p:txBody>
          <a:bodyPr rtlCol="0" anchor="ctr"/>
          <a:lstStyle/>
          <a:p>
            <a:pPr algn="l"/>
            <a:endParaRPr lang="ru-RU" dirty="0"/>
          </a:p>
        </p:txBody>
      </p:sp>
      <p:sp>
        <p:nvSpPr>
          <p:cNvPr id="4" name="Заголовок 1"/>
          <p:cNvSpPr txBox="1">
            <a:spLocks/>
          </p:cNvSpPr>
          <p:nvPr/>
        </p:nvSpPr>
        <p:spPr>
          <a:xfrm>
            <a:off x="743752" y="61366"/>
            <a:ext cx="1070917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Бюджетный процесс – ежегодное формирование и исполнение бюджета</a:t>
            </a:r>
            <a:endParaRPr lang="ru-RU" sz="3600" dirty="0"/>
          </a:p>
        </p:txBody>
      </p:sp>
      <p:sp>
        <p:nvSpPr>
          <p:cNvPr id="19" name="Стрелка вправо 18"/>
          <p:cNvSpPr/>
          <p:nvPr/>
        </p:nvSpPr>
        <p:spPr>
          <a:xfrm rot="860822">
            <a:off x="2178577" y="2384379"/>
            <a:ext cx="1852512" cy="207739"/>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7" name="Заголовок 1"/>
          <p:cNvSpPr txBox="1">
            <a:spLocks/>
          </p:cNvSpPr>
          <p:nvPr/>
        </p:nvSpPr>
        <p:spPr bwMode="auto">
          <a:xfrm rot="849358">
            <a:off x="2176323" y="1745302"/>
            <a:ext cx="1678716" cy="595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Подготовка обоснования доходов</a:t>
            </a:r>
            <a:r>
              <a:rPr kumimoji="0" lang="ru-RU" sz="1200" b="1" i="0" u="none" strike="noStrike" kern="1200" cap="none" spc="0" normalizeH="0" noProof="0" dirty="0" smtClean="0">
                <a:ln>
                  <a:noFill/>
                </a:ln>
                <a:solidFill>
                  <a:schemeClr val="tx1"/>
                </a:solidFill>
                <a:effectLst/>
                <a:uLnTx/>
                <a:uFillTx/>
                <a:latin typeface="+mj-lt"/>
                <a:ea typeface="+mj-ea"/>
                <a:cs typeface="+mj-cs"/>
              </a:rPr>
              <a:t> и расходов</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Стрелка вправо 20"/>
          <p:cNvSpPr/>
          <p:nvPr/>
        </p:nvSpPr>
        <p:spPr>
          <a:xfrm rot="10284911">
            <a:off x="9256617" y="2645614"/>
            <a:ext cx="1426142" cy="198339"/>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9" name="Заголовок 1"/>
          <p:cNvSpPr txBox="1">
            <a:spLocks/>
          </p:cNvSpPr>
          <p:nvPr/>
        </p:nvSpPr>
        <p:spPr bwMode="auto">
          <a:xfrm rot="21171298">
            <a:off x="9289389" y="2039390"/>
            <a:ext cx="1338242" cy="595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Принятие</a:t>
            </a:r>
            <a:r>
              <a:rPr kumimoji="0" lang="ru-RU" sz="1200" b="1" i="0" u="none" strike="noStrike" kern="1200" cap="none" spc="0" normalizeH="0" noProof="0" dirty="0" smtClean="0">
                <a:ln>
                  <a:noFill/>
                </a:ln>
                <a:solidFill>
                  <a:schemeClr val="tx1"/>
                </a:solidFill>
                <a:effectLst/>
                <a:uLnTx/>
                <a:uFillTx/>
                <a:latin typeface="+mj-lt"/>
                <a:ea typeface="+mj-ea"/>
                <a:cs typeface="+mj-cs"/>
              </a:rPr>
              <a:t> закона о бюджете</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46" name="Стрелка вправо 45"/>
          <p:cNvSpPr/>
          <p:nvPr/>
        </p:nvSpPr>
        <p:spPr>
          <a:xfrm rot="11179956">
            <a:off x="9255872" y="4276556"/>
            <a:ext cx="1815841" cy="188603"/>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11" name="Заголовок 1"/>
          <p:cNvSpPr txBox="1">
            <a:spLocks/>
          </p:cNvSpPr>
          <p:nvPr/>
        </p:nvSpPr>
        <p:spPr bwMode="auto">
          <a:xfrm rot="396799">
            <a:off x="9256073" y="3363805"/>
            <a:ext cx="2023629" cy="994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Получение доходов и распределение расходов в соответствии</a:t>
            </a:r>
            <a:r>
              <a:rPr kumimoji="0" lang="ru-RU" sz="1200" b="1" i="0" u="none" strike="noStrike" kern="1200" cap="none" spc="0" normalizeH="0" noProof="0" dirty="0" smtClean="0">
                <a:ln>
                  <a:noFill/>
                </a:ln>
                <a:solidFill>
                  <a:schemeClr val="tx1"/>
                </a:solidFill>
                <a:effectLst/>
                <a:uLnTx/>
                <a:uFillTx/>
                <a:latin typeface="+mj-lt"/>
                <a:ea typeface="+mj-ea"/>
                <a:cs typeface="+mj-cs"/>
              </a:rPr>
              <a:t> с решением</a:t>
            </a:r>
            <a:r>
              <a:rPr kumimoji="0" lang="ru-RU" sz="12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Прямоугольник 1"/>
          <p:cNvSpPr/>
          <p:nvPr/>
        </p:nvSpPr>
        <p:spPr>
          <a:xfrm>
            <a:off x="4076395" y="1788965"/>
            <a:ext cx="5026661" cy="3318025"/>
          </a:xfrm>
          <a:prstGeom prst="rect">
            <a:avLst/>
          </a:prstGeom>
          <a:solidFill>
            <a:schemeClr val="bg1"/>
          </a:solidFill>
          <a:ln w="12700" cap="flat">
            <a:solidFill>
              <a:schemeClr val="bg1">
                <a:lumMod val="50000"/>
              </a:schemeClr>
            </a:solidFill>
            <a:prstDash val="solid"/>
            <a:miter/>
          </a:ln>
        </p:spPr>
        <p:txBody>
          <a:bodyPr rtlCol="0" anchor="ctr"/>
          <a:lstStyle/>
          <a:p>
            <a:pPr algn="l"/>
            <a:endParaRPr lang="ru-RU" dirty="0"/>
          </a:p>
        </p:txBody>
      </p:sp>
      <p:sp>
        <p:nvSpPr>
          <p:cNvPr id="12" name="Заголовок 1"/>
          <p:cNvSpPr txBox="1">
            <a:spLocks/>
          </p:cNvSpPr>
          <p:nvPr/>
        </p:nvSpPr>
        <p:spPr bwMode="auto">
          <a:xfrm>
            <a:off x="5910273" y="2778966"/>
            <a:ext cx="1528843" cy="14162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100" strike="noStrike" kern="1200" cap="none" spc="0" normalizeH="0" baseline="0" noProof="0" dirty="0" smtClean="0">
                <a:ln>
                  <a:noFill/>
                </a:ln>
                <a:uLnTx/>
                <a:uFillTx/>
                <a:ea typeface="+mj-ea"/>
                <a:cs typeface="+mj-cs"/>
              </a:rPr>
              <a:t>Совет депутатов Бокситогорского муниципального</a:t>
            </a:r>
            <a:r>
              <a:rPr kumimoji="0" lang="ru-RU" sz="1100" strike="noStrike" kern="1200" cap="none" spc="0" normalizeH="0" noProof="0" dirty="0" smtClean="0">
                <a:ln>
                  <a:noFill/>
                </a:ln>
                <a:uLnTx/>
                <a:uFillTx/>
                <a:ea typeface="+mj-ea"/>
                <a:cs typeface="+mj-cs"/>
              </a:rPr>
              <a:t> района</a:t>
            </a:r>
            <a:r>
              <a:rPr kumimoji="0" lang="ru-RU" sz="1100" strike="noStrike" kern="1200" cap="none" spc="0" normalizeH="0" baseline="0" noProof="0" dirty="0" smtClean="0">
                <a:ln>
                  <a:noFill/>
                </a:ln>
                <a:uLnTx/>
                <a:uFillTx/>
                <a:ea typeface="+mj-ea"/>
                <a:cs typeface="+mj-cs"/>
              </a:rPr>
              <a:t> </a:t>
            </a:r>
          </a:p>
          <a:p>
            <a:pPr marL="0" marR="0" lvl="0" indent="0" algn="ctr" defTabSz="685800" rtl="0" eaLnBrk="0" fontAlgn="base" latinLnBrk="0" hangingPunct="0">
              <a:lnSpc>
                <a:spcPct val="90000"/>
              </a:lnSpc>
              <a:spcBef>
                <a:spcPct val="0"/>
              </a:spcBef>
              <a:spcAft>
                <a:spcPct val="0"/>
              </a:spcAft>
              <a:buClrTx/>
              <a:buSzTx/>
              <a:buFontTx/>
              <a:buNone/>
              <a:tabLst/>
              <a:defRPr/>
            </a:pPr>
            <a:endParaRPr lang="ru-RU" sz="1100" dirty="0" smtClean="0">
              <a:ea typeface="+mj-ea"/>
              <a:cs typeface="+mj-cs"/>
            </a:endParaRP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Администрация </a:t>
            </a: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Бокситогорского </a:t>
            </a: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Муниципального района</a:t>
            </a:r>
          </a:p>
          <a:p>
            <a:pPr marL="0" marR="0" lvl="0" indent="0" algn="l" defTabSz="685800" rtl="0" eaLnBrk="0" fontAlgn="base" latinLnBrk="0" hangingPunct="0">
              <a:lnSpc>
                <a:spcPct val="90000"/>
              </a:lnSpc>
              <a:spcBef>
                <a:spcPct val="0"/>
              </a:spcBef>
              <a:spcAft>
                <a:spcPct val="0"/>
              </a:spcAft>
              <a:buClrTx/>
              <a:buSzTx/>
              <a:buFontTx/>
              <a:buNone/>
              <a:tabLst/>
              <a:defRPr/>
            </a:pPr>
            <a:endParaRPr kumimoji="0" lang="ru-RU" sz="1100" strike="noStrike" kern="1200" cap="none" spc="0" normalizeH="0" baseline="0" noProof="0" dirty="0">
              <a:ln>
                <a:noFill/>
              </a:ln>
              <a:uLnTx/>
              <a:uFillTx/>
              <a:ea typeface="+mj-ea"/>
              <a:cs typeface="+mj-cs"/>
            </a:endParaRPr>
          </a:p>
        </p:txBody>
      </p:sp>
      <p:graphicFrame>
        <p:nvGraphicFramePr>
          <p:cNvPr id="5" name="Содержимое 3"/>
          <p:cNvGraphicFramePr>
            <a:graphicFrameLocks/>
          </p:cNvGraphicFramePr>
          <p:nvPr>
            <p:extLst>
              <p:ext uri="{D42A27DB-BD31-4B8C-83A1-F6EECF244321}">
                <p14:modId xmlns:p14="http://schemas.microsoft.com/office/powerpoint/2010/main" xmlns="" val="3582650455"/>
              </p:ext>
            </p:extLst>
          </p:nvPr>
        </p:nvGraphicFramePr>
        <p:xfrm>
          <a:off x="4264659" y="1933245"/>
          <a:ext cx="4705752" cy="3136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Стрелка вправо 38"/>
          <p:cNvSpPr/>
          <p:nvPr/>
        </p:nvSpPr>
        <p:spPr>
          <a:xfrm rot="21029665">
            <a:off x="2814444" y="4916210"/>
            <a:ext cx="1183651" cy="195748"/>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17" name="Заголовок 1"/>
          <p:cNvSpPr txBox="1">
            <a:spLocks/>
          </p:cNvSpPr>
          <p:nvPr/>
        </p:nvSpPr>
        <p:spPr bwMode="auto">
          <a:xfrm rot="20865315">
            <a:off x="2537182" y="4191635"/>
            <a:ext cx="1882381" cy="738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Принятие решения об исполнении бюджета</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3198000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8139155-1F5E-4F48-B50E-F00D8FC535D9}"/>
              </a:ext>
            </a:extLst>
          </p:cNvPr>
          <p:cNvSpPr>
            <a:spLocks noGrp="1"/>
          </p:cNvSpPr>
          <p:nvPr>
            <p:ph type="title"/>
          </p:nvPr>
        </p:nvSpPr>
        <p:spPr>
          <a:xfrm>
            <a:off x="777259" y="385265"/>
            <a:ext cx="10515600" cy="676275"/>
          </a:xfrm>
        </p:spPr>
        <p:txBody>
          <a:bodyPr rtlCol="0"/>
          <a:lstStyle/>
          <a:p>
            <a:pPr rtl="0"/>
            <a:r>
              <a:rPr lang="ru-RU" dirty="0" smtClean="0"/>
              <a:t>Основные понятия и термины</a:t>
            </a:r>
            <a:endParaRPr lang="ru-RU" dirty="0"/>
          </a:p>
        </p:txBody>
      </p:sp>
      <p:sp>
        <p:nvSpPr>
          <p:cNvPr id="3" name="Текст 2">
            <a:extLst>
              <a:ext uri="{FF2B5EF4-FFF2-40B4-BE49-F238E27FC236}">
                <a16:creationId xmlns="" xmlns:a16="http://schemas.microsoft.com/office/drawing/2014/main" id="{C9DF92D8-1371-40FE-AB90-C65DFF928F5D}"/>
              </a:ext>
            </a:extLst>
          </p:cNvPr>
          <p:cNvSpPr>
            <a:spLocks noGrp="1"/>
          </p:cNvSpPr>
          <p:nvPr>
            <p:ph type="body" idx="1"/>
          </p:nvPr>
        </p:nvSpPr>
        <p:spPr>
          <a:xfrm>
            <a:off x="2784141" y="1103498"/>
            <a:ext cx="7124131" cy="479642"/>
          </a:xfrm>
        </p:spPr>
        <p:txBody>
          <a:bodyPr rtlCol="0">
            <a:noAutofit/>
          </a:bodyPr>
          <a:lstStyle/>
          <a:p>
            <a:pPr rtl="0"/>
            <a:r>
              <a:rPr lang="ru-RU" sz="2800" dirty="0" smtClean="0">
                <a:gradFill>
                  <a:gsLst>
                    <a:gs pos="0">
                      <a:schemeClr val="accent1"/>
                    </a:gs>
                    <a:gs pos="100000">
                      <a:schemeClr val="accent3"/>
                    </a:gs>
                  </a:gsLst>
                  <a:lin ang="0" scaled="1"/>
                </a:gradFill>
                <a:ea typeface="+mj-ea"/>
                <a:cs typeface="+mj-cs"/>
              </a:rPr>
              <a:t>Участники бюджетного процесса</a:t>
            </a:r>
          </a:p>
        </p:txBody>
      </p:sp>
      <p:sp>
        <p:nvSpPr>
          <p:cNvPr id="7" name="Текст 6">
            <a:extLst>
              <a:ext uri="{FF2B5EF4-FFF2-40B4-BE49-F238E27FC236}">
                <a16:creationId xmlns="" xmlns:a16="http://schemas.microsoft.com/office/drawing/2014/main" id="{B0CA970E-796E-4258-8457-D1CEF7B4B866}"/>
              </a:ext>
            </a:extLst>
          </p:cNvPr>
          <p:cNvSpPr>
            <a:spLocks noGrp="1"/>
          </p:cNvSpPr>
          <p:nvPr>
            <p:ph type="body" idx="4294967295"/>
          </p:nvPr>
        </p:nvSpPr>
        <p:spPr>
          <a:xfrm>
            <a:off x="204716" y="2145612"/>
            <a:ext cx="9485193" cy="3818459"/>
          </a:xfrm>
        </p:spPr>
        <p:txBody>
          <a:bodyPr rtlCol="0">
            <a:normAutofit/>
          </a:bodyPr>
          <a:lstStyle/>
          <a:p>
            <a:pPr marL="0" indent="0">
              <a:buNone/>
            </a:pPr>
            <a:endParaRPr lang="ru-RU" sz="1600" dirty="0" smtClean="0"/>
          </a:p>
          <a:p>
            <a:pPr marL="0" indent="0">
              <a:buNone/>
            </a:pPr>
            <a:endParaRPr lang="ru-RU" sz="1600" dirty="0"/>
          </a:p>
        </p:txBody>
      </p:sp>
      <p:graphicFrame>
        <p:nvGraphicFramePr>
          <p:cNvPr id="15" name="Схема 14"/>
          <p:cNvGraphicFramePr/>
          <p:nvPr/>
        </p:nvGraphicFramePr>
        <p:xfrm>
          <a:off x="-423081" y="1958454"/>
          <a:ext cx="12615081" cy="4899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lum bright="70000" contrast="-70000"/>
            <a:extLst>
              <a:ext uri="{BEBA8EAE-BF5A-486C-A8C5-ECC9F3942E4B}">
                <a14:imgProps xmlns:a14="http://schemas.microsoft.com/office/drawing/2010/main" xmlns="">
                  <a14:imgLayer r:embed="rId4">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98511"/>
            <a:ext cx="900752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основных показателей бюджета </a:t>
            </a:r>
            <a:r>
              <a:rPr lang="ru-RU" sz="3600" dirty="0"/>
              <a:t>Бокситогорского муниципального района</a:t>
            </a:r>
          </a:p>
        </p:txBody>
      </p:sp>
      <p:graphicFrame>
        <p:nvGraphicFramePr>
          <p:cNvPr id="6" name="Таблица 5"/>
          <p:cNvGraphicFramePr>
            <a:graphicFrameLocks noGrp="1"/>
          </p:cNvGraphicFramePr>
          <p:nvPr>
            <p:ph type="tbl" sz="quarter" idx="17"/>
          </p:nvPr>
        </p:nvGraphicFramePr>
        <p:xfrm>
          <a:off x="818865" y="1992574"/>
          <a:ext cx="10358650" cy="3862316"/>
        </p:xfrm>
        <a:graphic>
          <a:graphicData uri="http://schemas.openxmlformats.org/drawingml/2006/table">
            <a:tbl>
              <a:tblPr>
                <a:tableStyleId>{0505E3EF-67EA-436B-97B2-0124C06EBD24}</a:tableStyleId>
              </a:tblPr>
              <a:tblGrid>
                <a:gridCol w="3261816"/>
                <a:gridCol w="2074459"/>
                <a:gridCol w="1624084"/>
                <a:gridCol w="1651379"/>
                <a:gridCol w="1746912"/>
              </a:tblGrid>
              <a:tr h="666986">
                <a:tc rowSpan="2">
                  <a:txBody>
                    <a:bodyPr/>
                    <a:lstStyle/>
                    <a:p>
                      <a:pPr algn="ctr">
                        <a:lnSpc>
                          <a:spcPct val="115000"/>
                        </a:lnSpc>
                        <a:spcBef>
                          <a:spcPts val="1200"/>
                        </a:spcBef>
                        <a:spcAft>
                          <a:spcPts val="300"/>
                        </a:spcAft>
                      </a:pPr>
                      <a:r>
                        <a:rPr lang="ru-RU" sz="2000" b="1" kern="1600" dirty="0">
                          <a:solidFill>
                            <a:schemeClr val="bg1"/>
                          </a:solidFill>
                        </a:rPr>
                        <a:t>Показатели</a:t>
                      </a:r>
                      <a:endParaRPr lang="ru-RU" sz="2000" b="1" kern="1600" dirty="0">
                        <a:solidFill>
                          <a:schemeClr val="bg1"/>
                        </a:solidFill>
                        <a:latin typeface="Calibri"/>
                        <a:ea typeface="Times New Roman"/>
                      </a:endParaRPr>
                    </a:p>
                  </a:txBody>
                  <a:tcPr marL="53241" marR="53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rowSpan="2">
                  <a:txBody>
                    <a:bodyPr/>
                    <a:lstStyle/>
                    <a:p>
                      <a:pPr algn="ctr">
                        <a:lnSpc>
                          <a:spcPct val="115000"/>
                        </a:lnSpc>
                        <a:spcAft>
                          <a:spcPts val="0"/>
                        </a:spcAft>
                      </a:pPr>
                      <a:r>
                        <a:rPr lang="ru-RU" sz="2000" b="1" dirty="0">
                          <a:solidFill>
                            <a:schemeClr val="bg1"/>
                          </a:solidFill>
                        </a:rPr>
                        <a:t>Бюджет на</a:t>
                      </a:r>
                    </a:p>
                    <a:p>
                      <a:pPr algn="ctr">
                        <a:lnSpc>
                          <a:spcPct val="115000"/>
                        </a:lnSpc>
                        <a:spcAft>
                          <a:spcPts val="0"/>
                        </a:spcAft>
                      </a:pPr>
                      <a:r>
                        <a:rPr lang="ru-RU" sz="2000" b="1" dirty="0">
                          <a:solidFill>
                            <a:schemeClr val="bg1"/>
                          </a:solidFill>
                        </a:rPr>
                        <a:t>2021 год</a:t>
                      </a:r>
                    </a:p>
                    <a:p>
                      <a:pPr algn="ctr">
                        <a:lnSpc>
                          <a:spcPct val="115000"/>
                        </a:lnSpc>
                        <a:spcAft>
                          <a:spcPts val="0"/>
                        </a:spcAft>
                      </a:pPr>
                      <a:r>
                        <a:rPr lang="ru-RU" sz="2000" b="1" dirty="0">
                          <a:solidFill>
                            <a:schemeClr val="bg1"/>
                          </a:solidFill>
                        </a:rPr>
                        <a:t>(по состоянию на 01.10.2021)</a:t>
                      </a:r>
                      <a:endParaRPr lang="ru-RU" sz="2000" b="1" dirty="0">
                        <a:solidFill>
                          <a:schemeClr val="bg1"/>
                        </a:solidFill>
                        <a:latin typeface="Times New Roman"/>
                        <a:ea typeface="Times New Roman"/>
                      </a:endParaRPr>
                    </a:p>
                  </a:txBody>
                  <a:tcPr marL="53241" marR="53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3">
                  <a:txBody>
                    <a:bodyPr/>
                    <a:lstStyle/>
                    <a:p>
                      <a:pPr algn="ctr">
                        <a:lnSpc>
                          <a:spcPct val="115000"/>
                        </a:lnSpc>
                        <a:spcAft>
                          <a:spcPts val="0"/>
                        </a:spcAft>
                      </a:pPr>
                      <a:r>
                        <a:rPr lang="ru-RU" sz="2000" b="1" dirty="0">
                          <a:solidFill>
                            <a:schemeClr val="bg1"/>
                          </a:solidFill>
                        </a:rPr>
                        <a:t>Проект бюджета</a:t>
                      </a:r>
                      <a:endParaRPr lang="ru-RU" sz="2000" b="1" dirty="0">
                        <a:solidFill>
                          <a:schemeClr val="bg1"/>
                        </a:solidFill>
                        <a:latin typeface="Times New Roman"/>
                        <a:ea typeface="Times New Roman"/>
                      </a:endParaRPr>
                    </a:p>
                  </a:txBody>
                  <a:tcPr marL="53241" marR="53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ru-RU"/>
                    </a:p>
                  </a:txBody>
                  <a:tcPr/>
                </a:tc>
                <a:tc hMerge="1">
                  <a:txBody>
                    <a:bodyPr/>
                    <a:lstStyle/>
                    <a:p>
                      <a:endParaRPr lang="ru-RU"/>
                    </a:p>
                  </a:txBody>
                  <a:tcPr/>
                </a:tc>
              </a:tr>
              <a:tr h="1194372">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2000" b="1" dirty="0">
                          <a:solidFill>
                            <a:schemeClr val="bg1"/>
                          </a:solidFill>
                        </a:rPr>
                        <a:t>на 20</a:t>
                      </a:r>
                      <a:r>
                        <a:rPr lang="en-US" sz="2000" b="1" dirty="0">
                          <a:solidFill>
                            <a:schemeClr val="bg1"/>
                          </a:solidFill>
                        </a:rPr>
                        <a:t>2</a:t>
                      </a:r>
                      <a:r>
                        <a:rPr lang="ru-RU" sz="2000" b="1" dirty="0">
                          <a:solidFill>
                            <a:schemeClr val="bg1"/>
                          </a:solidFill>
                        </a:rPr>
                        <a:t>2 год</a:t>
                      </a:r>
                      <a:endParaRPr lang="ru-RU" sz="2000" b="1" dirty="0">
                        <a:solidFill>
                          <a:schemeClr val="bg1"/>
                        </a:solidFill>
                        <a:latin typeface="Times New Roman"/>
                        <a:ea typeface="Times New Roman"/>
                      </a:endParaRPr>
                    </a:p>
                  </a:txBody>
                  <a:tcPr marL="53241" marR="53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15000"/>
                        </a:lnSpc>
                        <a:spcAft>
                          <a:spcPts val="0"/>
                        </a:spcAft>
                      </a:pPr>
                      <a:r>
                        <a:rPr lang="ru-RU" sz="2000" b="1" dirty="0">
                          <a:solidFill>
                            <a:schemeClr val="bg1"/>
                          </a:solidFill>
                        </a:rPr>
                        <a:t>на 2023 год</a:t>
                      </a:r>
                      <a:endParaRPr lang="ru-RU" sz="2000" b="1" dirty="0">
                        <a:solidFill>
                          <a:schemeClr val="bg1"/>
                        </a:solidFill>
                        <a:latin typeface="Times New Roman"/>
                        <a:ea typeface="Times New Roman"/>
                      </a:endParaRPr>
                    </a:p>
                  </a:txBody>
                  <a:tcPr marL="53241" marR="53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lnSpc>
                          <a:spcPct val="115000"/>
                        </a:lnSpc>
                        <a:spcAft>
                          <a:spcPts val="0"/>
                        </a:spcAft>
                      </a:pPr>
                      <a:r>
                        <a:rPr lang="ru-RU" sz="2000" b="1" dirty="0">
                          <a:solidFill>
                            <a:schemeClr val="bg1"/>
                          </a:solidFill>
                        </a:rPr>
                        <a:t>на 2024 </a:t>
                      </a:r>
                      <a:r>
                        <a:rPr lang="ru-RU" sz="2000" b="1" dirty="0" smtClean="0">
                          <a:solidFill>
                            <a:schemeClr val="bg1"/>
                          </a:solidFill>
                        </a:rPr>
                        <a:t>год</a:t>
                      </a:r>
                      <a:endParaRPr lang="ru-RU" sz="2000" b="1" dirty="0">
                        <a:solidFill>
                          <a:schemeClr val="bg1"/>
                        </a:solidFill>
                        <a:latin typeface="Times New Roman"/>
                        <a:ea typeface="Times New Roman"/>
                      </a:endParaRPr>
                    </a:p>
                  </a:txBody>
                  <a:tcPr marL="53241" marR="5324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66986">
                <a:tc>
                  <a:txBody>
                    <a:bodyPr/>
                    <a:lstStyle/>
                    <a:p>
                      <a:pPr>
                        <a:lnSpc>
                          <a:spcPct val="115000"/>
                        </a:lnSpc>
                        <a:spcAft>
                          <a:spcPts val="0"/>
                        </a:spcAft>
                      </a:pPr>
                      <a:r>
                        <a:rPr lang="ru-RU" sz="2000"/>
                        <a:t>Доходы всего, в том числе</a:t>
                      </a:r>
                      <a:endParaRPr lang="ru-RU" sz="2000">
                        <a:latin typeface="Times New Roman"/>
                        <a:ea typeface="Times New Roman"/>
                      </a:endParaRPr>
                    </a:p>
                  </a:txBody>
                  <a:tcPr marL="53241" marR="53241"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dirty="0"/>
                        <a:t>1 889 186,5</a:t>
                      </a:r>
                      <a:endParaRPr lang="ru-RU" sz="2000" b="1" dirty="0">
                        <a:latin typeface="Times New Roman"/>
                        <a:ea typeface="Times New Roman"/>
                      </a:endParaRPr>
                    </a:p>
                  </a:txBody>
                  <a:tcPr marL="53241" marR="53241" marT="0" marB="0" anchor="b">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a:t>1 793 557,0</a:t>
                      </a:r>
                      <a:endParaRPr lang="ru-RU" sz="2000">
                        <a:latin typeface="Times New Roman"/>
                        <a:ea typeface="Times New Roman"/>
                      </a:endParaRPr>
                    </a:p>
                  </a:txBody>
                  <a:tcPr marL="53241" marR="53241" marT="0" marB="0" anchor="b">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dirty="0"/>
                        <a:t>1 712 054,3</a:t>
                      </a:r>
                      <a:endParaRPr lang="ru-RU" sz="2000" dirty="0">
                        <a:latin typeface="Times New Roman"/>
                        <a:ea typeface="Times New Roman"/>
                      </a:endParaRPr>
                    </a:p>
                  </a:txBody>
                  <a:tcPr marL="53241" marR="53241" marT="0" marB="0" anchor="b">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a:t>1 617 110,7</a:t>
                      </a:r>
                      <a:endParaRPr lang="ru-RU" sz="2000">
                        <a:latin typeface="Times New Roman"/>
                        <a:ea typeface="Times New Roman"/>
                      </a:endParaRPr>
                    </a:p>
                  </a:txBody>
                  <a:tcPr marL="53241" marR="53241" marT="0" marB="0" anchor="b">
                    <a:lnT w="12700" cap="flat" cmpd="sng" algn="ctr">
                      <a:solidFill>
                        <a:schemeClr val="tx1"/>
                      </a:solidFill>
                      <a:prstDash val="solid"/>
                      <a:round/>
                      <a:headEnd type="none" w="med" len="med"/>
                      <a:tailEnd type="none" w="med" len="med"/>
                    </a:lnT>
                  </a:tcPr>
                </a:tc>
              </a:tr>
              <a:tr h="666986">
                <a:tc>
                  <a:txBody>
                    <a:bodyPr/>
                    <a:lstStyle/>
                    <a:p>
                      <a:pPr>
                        <a:lnSpc>
                          <a:spcPct val="115000"/>
                        </a:lnSpc>
                        <a:spcAft>
                          <a:spcPts val="0"/>
                        </a:spcAft>
                      </a:pPr>
                      <a:r>
                        <a:rPr lang="ru-RU" sz="2000"/>
                        <a:t>Расходы всего</a:t>
                      </a:r>
                      <a:endParaRPr lang="ru-RU" sz="2000">
                        <a:latin typeface="Times New Roman"/>
                        <a:ea typeface="Times New Roman"/>
                      </a:endParaRPr>
                    </a:p>
                  </a:txBody>
                  <a:tcPr marL="53241" marR="53241" marT="0" marB="0"/>
                </a:tc>
                <a:tc>
                  <a:txBody>
                    <a:bodyPr/>
                    <a:lstStyle/>
                    <a:p>
                      <a:pPr marL="160020" indent="-160020" algn="ctr">
                        <a:lnSpc>
                          <a:spcPct val="115000"/>
                        </a:lnSpc>
                        <a:spcAft>
                          <a:spcPts val="0"/>
                        </a:spcAft>
                      </a:pPr>
                      <a:r>
                        <a:rPr lang="ru-RU" sz="2000" dirty="0"/>
                        <a:t>1 931 734,7</a:t>
                      </a:r>
                      <a:endParaRPr lang="ru-RU" sz="2000" b="1" dirty="0">
                        <a:latin typeface="Times New Roman"/>
                        <a:ea typeface="Times New Roman"/>
                      </a:endParaRPr>
                    </a:p>
                  </a:txBody>
                  <a:tcPr marL="53241" marR="53241" marT="0" marB="0" anchor="ctr"/>
                </a:tc>
                <a:tc>
                  <a:txBody>
                    <a:bodyPr/>
                    <a:lstStyle/>
                    <a:p>
                      <a:pPr marL="160020" indent="-160020" algn="ctr">
                        <a:lnSpc>
                          <a:spcPct val="115000"/>
                        </a:lnSpc>
                        <a:spcAft>
                          <a:spcPts val="0"/>
                        </a:spcAft>
                      </a:pPr>
                      <a:r>
                        <a:rPr lang="ru-RU" sz="2000" dirty="0"/>
                        <a:t>1 821 494,3</a:t>
                      </a:r>
                      <a:endParaRPr lang="ru-RU" sz="2000" dirty="0">
                        <a:latin typeface="Times New Roman"/>
                        <a:ea typeface="Times New Roman"/>
                      </a:endParaRPr>
                    </a:p>
                  </a:txBody>
                  <a:tcPr marL="53241" marR="53241" marT="0" marB="0" anchor="ctr"/>
                </a:tc>
                <a:tc>
                  <a:txBody>
                    <a:bodyPr/>
                    <a:lstStyle/>
                    <a:p>
                      <a:pPr marL="160020" indent="-160020" algn="ctr">
                        <a:lnSpc>
                          <a:spcPct val="115000"/>
                        </a:lnSpc>
                        <a:spcAft>
                          <a:spcPts val="0"/>
                        </a:spcAft>
                      </a:pPr>
                      <a:r>
                        <a:rPr lang="ru-RU" sz="2000" dirty="0"/>
                        <a:t>1 752 533,5</a:t>
                      </a:r>
                      <a:endParaRPr lang="ru-RU" sz="2000" dirty="0">
                        <a:latin typeface="Times New Roman"/>
                        <a:ea typeface="Times New Roman"/>
                      </a:endParaRPr>
                    </a:p>
                  </a:txBody>
                  <a:tcPr marL="53241" marR="53241" marT="0" marB="0" anchor="ctr"/>
                </a:tc>
                <a:tc>
                  <a:txBody>
                    <a:bodyPr/>
                    <a:lstStyle/>
                    <a:p>
                      <a:pPr algn="ctr">
                        <a:lnSpc>
                          <a:spcPct val="115000"/>
                        </a:lnSpc>
                        <a:spcAft>
                          <a:spcPts val="0"/>
                        </a:spcAft>
                      </a:pPr>
                      <a:r>
                        <a:rPr lang="ru-RU" sz="2000" dirty="0"/>
                        <a:t>1 647 147,2</a:t>
                      </a:r>
                      <a:endParaRPr lang="ru-RU" sz="2000" dirty="0">
                        <a:latin typeface="Times New Roman"/>
                        <a:ea typeface="Times New Roman"/>
                      </a:endParaRPr>
                    </a:p>
                  </a:txBody>
                  <a:tcPr marL="53241" marR="53241" marT="0" marB="0" anchor="ctr"/>
                </a:tc>
              </a:tr>
              <a:tr h="666986">
                <a:tc>
                  <a:txBody>
                    <a:bodyPr/>
                    <a:lstStyle/>
                    <a:p>
                      <a:pPr>
                        <a:lnSpc>
                          <a:spcPct val="115000"/>
                        </a:lnSpc>
                        <a:spcAft>
                          <a:spcPts val="0"/>
                        </a:spcAft>
                      </a:pPr>
                      <a:r>
                        <a:rPr lang="ru-RU" sz="2000"/>
                        <a:t>Профицит (+), дефицит (-)</a:t>
                      </a:r>
                      <a:endParaRPr lang="ru-RU" sz="2000">
                        <a:latin typeface="Times New Roman"/>
                        <a:ea typeface="Times New Roman"/>
                      </a:endParaRPr>
                    </a:p>
                  </a:txBody>
                  <a:tcPr marL="53241" marR="53241" marT="0" marB="0"/>
                </a:tc>
                <a:tc>
                  <a:txBody>
                    <a:bodyPr/>
                    <a:lstStyle/>
                    <a:p>
                      <a:pPr algn="ctr">
                        <a:lnSpc>
                          <a:spcPct val="115000"/>
                        </a:lnSpc>
                        <a:spcAft>
                          <a:spcPts val="0"/>
                        </a:spcAft>
                      </a:pPr>
                      <a:r>
                        <a:rPr lang="ru-RU" sz="2000"/>
                        <a:t>- 48 051,3</a:t>
                      </a:r>
                      <a:endParaRPr lang="ru-RU" sz="2000">
                        <a:latin typeface="Times New Roman"/>
                        <a:ea typeface="Times New Roman"/>
                      </a:endParaRPr>
                    </a:p>
                  </a:txBody>
                  <a:tcPr marL="53241" marR="53241" marT="0" marB="0" anchor="ctr"/>
                </a:tc>
                <a:tc>
                  <a:txBody>
                    <a:bodyPr/>
                    <a:lstStyle/>
                    <a:p>
                      <a:pPr algn="ctr">
                        <a:lnSpc>
                          <a:spcPct val="115000"/>
                        </a:lnSpc>
                        <a:spcAft>
                          <a:spcPts val="0"/>
                        </a:spcAft>
                      </a:pPr>
                      <a:r>
                        <a:rPr lang="ru-RU" sz="2000"/>
                        <a:t>- 27 937,3</a:t>
                      </a:r>
                      <a:endParaRPr lang="ru-RU" sz="2000">
                        <a:latin typeface="Times New Roman"/>
                        <a:ea typeface="Times New Roman"/>
                      </a:endParaRPr>
                    </a:p>
                  </a:txBody>
                  <a:tcPr marL="53241" marR="53241" marT="0" marB="0" anchor="ctr"/>
                </a:tc>
                <a:tc>
                  <a:txBody>
                    <a:bodyPr/>
                    <a:lstStyle/>
                    <a:p>
                      <a:pPr algn="ctr">
                        <a:lnSpc>
                          <a:spcPct val="115000"/>
                        </a:lnSpc>
                        <a:spcAft>
                          <a:spcPts val="0"/>
                        </a:spcAft>
                      </a:pPr>
                      <a:r>
                        <a:rPr lang="ru-RU" sz="2000"/>
                        <a:t>- 40 479,2</a:t>
                      </a:r>
                      <a:endParaRPr lang="ru-RU" sz="2000">
                        <a:latin typeface="Times New Roman"/>
                        <a:ea typeface="Times New Roman"/>
                      </a:endParaRPr>
                    </a:p>
                  </a:txBody>
                  <a:tcPr marL="53241" marR="53241" marT="0" marB="0" anchor="ctr"/>
                </a:tc>
                <a:tc>
                  <a:txBody>
                    <a:bodyPr/>
                    <a:lstStyle/>
                    <a:p>
                      <a:pPr algn="ctr">
                        <a:lnSpc>
                          <a:spcPct val="115000"/>
                        </a:lnSpc>
                        <a:spcAft>
                          <a:spcPts val="0"/>
                        </a:spcAft>
                      </a:pPr>
                      <a:r>
                        <a:rPr lang="ru-RU" sz="2000" dirty="0"/>
                        <a:t>- 30 036,5</a:t>
                      </a:r>
                      <a:endParaRPr lang="ru-RU" sz="2000" dirty="0">
                        <a:latin typeface="Times New Roman"/>
                        <a:ea typeface="Times New Roman"/>
                      </a:endParaRPr>
                    </a:p>
                  </a:txBody>
                  <a:tcPr marL="53241" marR="53241" marT="0" marB="0" anchor="ctr"/>
                </a:tc>
              </a:tr>
            </a:tbl>
          </a:graphicData>
        </a:graphic>
      </p:graphicFrame>
      <p:sp>
        <p:nvSpPr>
          <p:cNvPr id="7" name="TextBox 6"/>
          <p:cNvSpPr txBox="1"/>
          <p:nvPr/>
        </p:nvSpPr>
        <p:spPr>
          <a:xfrm>
            <a:off x="10099342" y="1719618"/>
            <a:ext cx="1323833" cy="369332"/>
          </a:xfrm>
          <a:prstGeom prst="rect">
            <a:avLst/>
          </a:prstGeom>
          <a:noFill/>
        </p:spPr>
        <p:txBody>
          <a:bodyPr wrap="square" rtlCol="0">
            <a:spAutoFit/>
          </a:bodyPr>
          <a:lstStyle/>
          <a:p>
            <a:r>
              <a:rPr lang="ru-RU" dirty="0" smtClean="0"/>
              <a:t>т</a:t>
            </a:r>
            <a:r>
              <a:rPr lang="ru-RU" dirty="0" smtClean="0"/>
              <a:t>ыс.руб.</a:t>
            </a:r>
            <a:endParaRPr lang="ru-RU" dirty="0"/>
          </a:p>
        </p:txBody>
      </p:sp>
    </p:spTree>
    <p:extLst>
      <p:ext uri="{BB962C8B-B14F-4D97-AF65-F5344CB8AC3E}">
        <p14:creationId xmlns:p14="http://schemas.microsoft.com/office/powerpoint/2010/main" xmlns="" val="1179628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59308"/>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основных показателей консолидированного </a:t>
            </a:r>
            <a:r>
              <a:rPr lang="ru-RU" sz="3600" dirty="0"/>
              <a:t>бюджета Бокситогорского муниципального района</a:t>
            </a:r>
          </a:p>
        </p:txBody>
      </p:sp>
      <p:graphicFrame>
        <p:nvGraphicFramePr>
          <p:cNvPr id="7" name="Таблица 6"/>
          <p:cNvGraphicFramePr>
            <a:graphicFrameLocks noGrp="1"/>
          </p:cNvGraphicFramePr>
          <p:nvPr>
            <p:ph type="tbl" sz="quarter" idx="17"/>
          </p:nvPr>
        </p:nvGraphicFramePr>
        <p:xfrm>
          <a:off x="1064525" y="2361063"/>
          <a:ext cx="10181229" cy="3668343"/>
        </p:xfrm>
        <a:graphic>
          <a:graphicData uri="http://schemas.openxmlformats.org/drawingml/2006/table">
            <a:tbl>
              <a:tblPr>
                <a:tableStyleId>{8A107856-5554-42FB-B03E-39F5DBC370BA}</a:tableStyleId>
              </a:tblPr>
              <a:tblGrid>
                <a:gridCol w="3530849"/>
                <a:gridCol w="2215436"/>
                <a:gridCol w="2219508"/>
                <a:gridCol w="2215436"/>
              </a:tblGrid>
              <a:tr h="690658">
                <a:tc rowSpan="3">
                  <a:txBody>
                    <a:bodyPr/>
                    <a:lstStyle/>
                    <a:p>
                      <a:pPr algn="ctr">
                        <a:spcAft>
                          <a:spcPts val="0"/>
                        </a:spcAft>
                      </a:pPr>
                      <a:endParaRPr lang="ru-RU" sz="2400" dirty="0"/>
                    </a:p>
                    <a:p>
                      <a:pPr algn="ctr">
                        <a:spcAft>
                          <a:spcPts val="0"/>
                        </a:spcAft>
                      </a:pPr>
                      <a:r>
                        <a:rPr lang="ru-RU" sz="2400" b="1" dirty="0">
                          <a:solidFill>
                            <a:schemeClr val="bg1"/>
                          </a:solidFill>
                        </a:rPr>
                        <a:t>Основные характеристики бюджета</a:t>
                      </a:r>
                      <a:endParaRPr lang="ru-RU" sz="2400" b="1" dirty="0">
                        <a:solidFill>
                          <a:schemeClr val="bg1"/>
                        </a:solidFill>
                        <a:latin typeface="Times New Roman"/>
                        <a:ea typeface="Times New Roman"/>
                        <a:cs typeface="Times New Roman"/>
                      </a:endParaRPr>
                    </a:p>
                  </a:txBody>
                  <a:tcPr marL="55360" marR="55360" marT="0" marB="0" anchor="ctr">
                    <a:solidFill>
                      <a:schemeClr val="bg2">
                        <a:lumMod val="75000"/>
                      </a:schemeClr>
                    </a:solidFill>
                  </a:tcPr>
                </a:tc>
                <a:tc gridSpan="3">
                  <a:txBody>
                    <a:bodyPr/>
                    <a:lstStyle/>
                    <a:p>
                      <a:pPr algn="ctr">
                        <a:spcAft>
                          <a:spcPts val="0"/>
                        </a:spcAft>
                      </a:pPr>
                      <a:r>
                        <a:rPr lang="ru-RU" sz="2400" b="1" dirty="0">
                          <a:solidFill>
                            <a:schemeClr val="bg1"/>
                          </a:solidFill>
                        </a:rPr>
                        <a:t>Консолидированный бюджет</a:t>
                      </a:r>
                      <a:endParaRPr lang="ru-RU" sz="2400" b="1" dirty="0">
                        <a:solidFill>
                          <a:schemeClr val="bg1"/>
                        </a:solidFill>
                        <a:latin typeface="Times New Roman"/>
                        <a:ea typeface="Times New Roman"/>
                        <a:cs typeface="Times New Roman"/>
                      </a:endParaRPr>
                    </a:p>
                  </a:txBody>
                  <a:tcPr marL="55360" marR="55360" marT="0" marB="0" anchor="b">
                    <a:solidFill>
                      <a:schemeClr val="bg2">
                        <a:lumMod val="75000"/>
                      </a:schemeClr>
                    </a:solidFill>
                  </a:tcPr>
                </a:tc>
                <a:tc hMerge="1">
                  <a:txBody>
                    <a:bodyPr/>
                    <a:lstStyle/>
                    <a:p>
                      <a:endParaRPr lang="ru-RU"/>
                    </a:p>
                  </a:txBody>
                  <a:tcPr/>
                </a:tc>
                <a:tc hMerge="1">
                  <a:txBody>
                    <a:bodyPr/>
                    <a:lstStyle/>
                    <a:p>
                      <a:endParaRPr lang="ru-RU"/>
                    </a:p>
                  </a:txBody>
                  <a:tcPr/>
                </a:tc>
              </a:tr>
              <a:tr h="509771">
                <a:tc vMerge="1">
                  <a:txBody>
                    <a:bodyPr/>
                    <a:lstStyle/>
                    <a:p>
                      <a:endParaRPr lang="ru-RU"/>
                    </a:p>
                  </a:txBody>
                  <a:tcPr/>
                </a:tc>
                <a:tc gridSpan="3">
                  <a:txBody>
                    <a:bodyPr/>
                    <a:lstStyle/>
                    <a:p>
                      <a:pPr algn="ctr">
                        <a:spcAft>
                          <a:spcPts val="0"/>
                        </a:spcAft>
                      </a:pPr>
                      <a:r>
                        <a:rPr lang="ru-RU" sz="2400" b="1" dirty="0">
                          <a:solidFill>
                            <a:schemeClr val="bg1"/>
                          </a:solidFill>
                        </a:rPr>
                        <a:t>Проект бюджета</a:t>
                      </a:r>
                      <a:endParaRPr lang="ru-RU" sz="2400" b="1" dirty="0">
                        <a:solidFill>
                          <a:schemeClr val="bg1"/>
                        </a:solidFill>
                        <a:latin typeface="Times New Roman"/>
                        <a:ea typeface="Times New Roman"/>
                        <a:cs typeface="Times New Roman"/>
                      </a:endParaRPr>
                    </a:p>
                  </a:txBody>
                  <a:tcPr marL="55360" marR="55360" marT="0" marB="0">
                    <a:solidFill>
                      <a:schemeClr val="bg2">
                        <a:lumMod val="75000"/>
                      </a:schemeClr>
                    </a:solidFill>
                  </a:tcPr>
                </a:tc>
                <a:tc hMerge="1">
                  <a:txBody>
                    <a:bodyPr/>
                    <a:lstStyle/>
                    <a:p>
                      <a:endParaRPr lang="ru-RU"/>
                    </a:p>
                  </a:txBody>
                  <a:tcPr/>
                </a:tc>
                <a:tc hMerge="1">
                  <a:txBody>
                    <a:bodyPr/>
                    <a:lstStyle/>
                    <a:p>
                      <a:endParaRPr lang="ru-RU"/>
                    </a:p>
                  </a:txBody>
                  <a:tcPr/>
                </a:tc>
              </a:tr>
              <a:tr h="772878">
                <a:tc vMerge="1">
                  <a:txBody>
                    <a:bodyPr/>
                    <a:lstStyle/>
                    <a:p>
                      <a:endParaRPr lang="ru-RU"/>
                    </a:p>
                  </a:txBody>
                  <a:tcPr/>
                </a:tc>
                <a:tc>
                  <a:txBody>
                    <a:bodyPr/>
                    <a:lstStyle/>
                    <a:p>
                      <a:pPr algn="ctr">
                        <a:spcAft>
                          <a:spcPts val="0"/>
                        </a:spcAft>
                      </a:pPr>
                      <a:r>
                        <a:rPr lang="ru-RU" sz="2400" b="1" dirty="0">
                          <a:solidFill>
                            <a:schemeClr val="bg1"/>
                          </a:solidFill>
                        </a:rPr>
                        <a:t>2022 год</a:t>
                      </a:r>
                      <a:endParaRPr lang="ru-RU" sz="2400" b="1" dirty="0">
                        <a:solidFill>
                          <a:schemeClr val="bg1"/>
                        </a:solidFill>
                        <a:latin typeface="Times New Roman"/>
                        <a:ea typeface="Times New Roman"/>
                        <a:cs typeface="Times New Roman"/>
                      </a:endParaRPr>
                    </a:p>
                  </a:txBody>
                  <a:tcPr marL="55360" marR="55360" marT="0" marB="0">
                    <a:solidFill>
                      <a:schemeClr val="bg2">
                        <a:lumMod val="75000"/>
                      </a:schemeClr>
                    </a:solidFill>
                  </a:tcPr>
                </a:tc>
                <a:tc>
                  <a:txBody>
                    <a:bodyPr/>
                    <a:lstStyle/>
                    <a:p>
                      <a:pPr algn="ctr">
                        <a:spcAft>
                          <a:spcPts val="0"/>
                        </a:spcAft>
                      </a:pPr>
                      <a:r>
                        <a:rPr lang="ru-RU" sz="2400" b="1" dirty="0">
                          <a:solidFill>
                            <a:schemeClr val="bg1"/>
                          </a:solidFill>
                        </a:rPr>
                        <a:t>2023 год</a:t>
                      </a:r>
                      <a:endParaRPr lang="ru-RU" sz="2400" b="1" dirty="0">
                        <a:solidFill>
                          <a:schemeClr val="bg1"/>
                        </a:solidFill>
                        <a:latin typeface="Times New Roman"/>
                        <a:ea typeface="Times New Roman"/>
                        <a:cs typeface="Times New Roman"/>
                      </a:endParaRPr>
                    </a:p>
                  </a:txBody>
                  <a:tcPr marL="55360" marR="55360" marT="0" marB="0">
                    <a:solidFill>
                      <a:schemeClr val="bg2">
                        <a:lumMod val="75000"/>
                      </a:schemeClr>
                    </a:solidFill>
                  </a:tcPr>
                </a:tc>
                <a:tc>
                  <a:txBody>
                    <a:bodyPr/>
                    <a:lstStyle/>
                    <a:p>
                      <a:pPr algn="ctr">
                        <a:spcAft>
                          <a:spcPts val="0"/>
                        </a:spcAft>
                      </a:pPr>
                      <a:r>
                        <a:rPr lang="ru-RU" sz="2400" b="1" dirty="0">
                          <a:solidFill>
                            <a:schemeClr val="bg1"/>
                          </a:solidFill>
                        </a:rPr>
                        <a:t>2024 год</a:t>
                      </a:r>
                      <a:endParaRPr lang="ru-RU" sz="2400" b="1" dirty="0">
                        <a:solidFill>
                          <a:schemeClr val="bg1"/>
                        </a:solidFill>
                        <a:latin typeface="Times New Roman"/>
                        <a:ea typeface="Times New Roman"/>
                        <a:cs typeface="Times New Roman"/>
                      </a:endParaRPr>
                    </a:p>
                  </a:txBody>
                  <a:tcPr marL="55360" marR="55360" marT="0" marB="0">
                    <a:solidFill>
                      <a:schemeClr val="bg2">
                        <a:lumMod val="75000"/>
                      </a:schemeClr>
                    </a:solidFill>
                  </a:tcPr>
                </a:tc>
              </a:tr>
              <a:tr h="657769">
                <a:tc>
                  <a:txBody>
                    <a:bodyPr/>
                    <a:lstStyle/>
                    <a:p>
                      <a:pPr>
                        <a:spcAft>
                          <a:spcPts val="0"/>
                        </a:spcAft>
                      </a:pPr>
                      <a:r>
                        <a:rPr lang="ru-RU" sz="2400"/>
                        <a:t>Общий объем доходов</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a:t>2459992,4</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a:t>2297587,1</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dirty="0"/>
                        <a:t>2073987,7</a:t>
                      </a:r>
                      <a:endParaRPr lang="ru-RU" sz="2400" dirty="0">
                        <a:latin typeface="Times New Roman"/>
                        <a:ea typeface="Times New Roman"/>
                        <a:cs typeface="Times New Roman"/>
                      </a:endParaRPr>
                    </a:p>
                  </a:txBody>
                  <a:tcPr marL="55360" marR="55360" marT="0" marB="0" anchor="b"/>
                </a:tc>
              </a:tr>
              <a:tr h="657769">
                <a:tc>
                  <a:txBody>
                    <a:bodyPr/>
                    <a:lstStyle/>
                    <a:p>
                      <a:pPr>
                        <a:spcAft>
                          <a:spcPts val="0"/>
                        </a:spcAft>
                      </a:pPr>
                      <a:r>
                        <a:rPr lang="ru-RU" sz="2400"/>
                        <a:t>Общий объем расходов</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a:t>2504605,2</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a:t>2347475,3</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dirty="0"/>
                        <a:t>2111674,2</a:t>
                      </a:r>
                      <a:endParaRPr lang="ru-RU" sz="2400" dirty="0">
                        <a:latin typeface="Times New Roman"/>
                        <a:ea typeface="Times New Roman"/>
                        <a:cs typeface="Times New Roman"/>
                      </a:endParaRPr>
                    </a:p>
                  </a:txBody>
                  <a:tcPr marL="55360" marR="55360" marT="0" marB="0" anchor="b"/>
                </a:tc>
              </a:tr>
              <a:tr h="379498">
                <a:tc>
                  <a:txBody>
                    <a:bodyPr/>
                    <a:lstStyle/>
                    <a:p>
                      <a:pPr>
                        <a:spcAft>
                          <a:spcPts val="0"/>
                        </a:spcAft>
                      </a:pPr>
                      <a:r>
                        <a:rPr lang="ru-RU" sz="2400"/>
                        <a:t>Дефицит (-)</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a:t>-44612,8</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a:t>-49888,2</a:t>
                      </a:r>
                      <a:endParaRPr lang="ru-RU" sz="2400">
                        <a:latin typeface="Times New Roman"/>
                        <a:ea typeface="Times New Roman"/>
                        <a:cs typeface="Times New Roman"/>
                      </a:endParaRPr>
                    </a:p>
                  </a:txBody>
                  <a:tcPr marL="55360" marR="55360" marT="0" marB="0" anchor="b"/>
                </a:tc>
                <a:tc>
                  <a:txBody>
                    <a:bodyPr/>
                    <a:lstStyle/>
                    <a:p>
                      <a:pPr algn="ctr">
                        <a:spcAft>
                          <a:spcPts val="0"/>
                        </a:spcAft>
                      </a:pPr>
                      <a:r>
                        <a:rPr lang="ru-RU" sz="2400" dirty="0"/>
                        <a:t>-37686,5</a:t>
                      </a:r>
                      <a:endParaRPr lang="ru-RU" sz="2400" dirty="0">
                        <a:latin typeface="Times New Roman"/>
                        <a:ea typeface="Times New Roman"/>
                        <a:cs typeface="Times New Roman"/>
                      </a:endParaRPr>
                    </a:p>
                  </a:txBody>
                  <a:tcPr marL="55360" marR="55360" marT="0" marB="0" anchor="b"/>
                </a:tc>
              </a:tr>
            </a:tbl>
          </a:graphicData>
        </a:graphic>
      </p:graphicFrame>
      <p:sp>
        <p:nvSpPr>
          <p:cNvPr id="6" name="TextBox 5"/>
          <p:cNvSpPr txBox="1"/>
          <p:nvPr/>
        </p:nvSpPr>
        <p:spPr>
          <a:xfrm>
            <a:off x="10399594" y="1992573"/>
            <a:ext cx="1446662" cy="369332"/>
          </a:xfrm>
          <a:prstGeom prst="rect">
            <a:avLst/>
          </a:prstGeom>
          <a:noFill/>
        </p:spPr>
        <p:txBody>
          <a:bodyPr wrap="square" rtlCol="0">
            <a:spAutoFit/>
          </a:bodyPr>
          <a:lstStyle/>
          <a:p>
            <a:r>
              <a:rPr lang="ru-RU" dirty="0" smtClean="0"/>
              <a:t>т</a:t>
            </a:r>
            <a:r>
              <a:rPr lang="ru-RU" dirty="0" smtClean="0"/>
              <a:t>ыс.руб.</a:t>
            </a:r>
            <a:endParaRPr lang="ru-RU" dirty="0"/>
          </a:p>
        </p:txBody>
      </p:sp>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xmlns="" val="2964240026"/>
              </p:ext>
            </p:extLst>
          </p:nvPr>
        </p:nvGraphicFramePr>
        <p:xfrm>
          <a:off x="150126" y="1705970"/>
          <a:ext cx="11805314" cy="486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262826" y="136478"/>
            <a:ext cx="10505258" cy="1384995"/>
          </a:xfrm>
          <a:prstGeom prst="rect">
            <a:avLst/>
          </a:prstGeom>
        </p:spPr>
        <p:txBody>
          <a:bodyPr wrap="square">
            <a:spAutoFit/>
          </a:bodyPr>
          <a:lstStyle/>
          <a:p>
            <a:r>
              <a:rPr lang="ru-RU" sz="2800" b="1" dirty="0">
                <a:gradFill>
                  <a:gsLst>
                    <a:gs pos="0">
                      <a:schemeClr val="accent1"/>
                    </a:gs>
                    <a:gs pos="100000">
                      <a:schemeClr val="accent3"/>
                    </a:gs>
                  </a:gsLst>
                  <a:lin ang="0" scaled="1"/>
                </a:gradFill>
                <a:latin typeface="+mj-lt"/>
                <a:ea typeface="+mj-ea"/>
                <a:cs typeface="+mj-cs"/>
              </a:rPr>
              <a:t>Доходы бюджета - поступающие в бюджет денежные средства, за исключением средств, являющихся источниками финансирования дефицита </a:t>
            </a:r>
            <a:r>
              <a:rPr lang="ru-RU" sz="2800" b="1" dirty="0" smtClean="0">
                <a:gradFill>
                  <a:gsLst>
                    <a:gs pos="0">
                      <a:schemeClr val="accent1"/>
                    </a:gs>
                    <a:gs pos="100000">
                      <a:schemeClr val="accent3"/>
                    </a:gs>
                  </a:gsLst>
                  <a:lin ang="0" scaled="1"/>
                </a:gradFill>
                <a:latin typeface="+mj-lt"/>
                <a:ea typeface="+mj-ea"/>
                <a:cs typeface="+mj-cs"/>
              </a:rPr>
              <a:t>бюджета </a:t>
            </a:r>
            <a:endParaRPr lang="ru-RU" sz="2800" b="1" dirty="0">
              <a:gradFill>
                <a:gsLst>
                  <a:gs pos="0">
                    <a:schemeClr val="accent1"/>
                  </a:gs>
                  <a:gs pos="100000">
                    <a:schemeClr val="accent3"/>
                  </a:gs>
                </a:gsLst>
                <a:lin ang="0" scaled="1"/>
              </a:gradFill>
              <a:latin typeface="+mj-lt"/>
              <a:ea typeface="+mj-ea"/>
              <a:cs typeface="+mj-cs"/>
            </a:endParaRPr>
          </a:p>
        </p:txBody>
      </p:sp>
    </p:spTree>
    <p:extLst>
      <p:ext uri="{BB962C8B-B14F-4D97-AF65-F5344CB8AC3E}">
        <p14:creationId xmlns:p14="http://schemas.microsoft.com/office/powerpoint/2010/main" xmlns="" val="12768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8364" y="201880"/>
            <a:ext cx="10631605" cy="1144369"/>
          </a:xfrm>
        </p:spPr>
        <p:txBody>
          <a:bodyPr>
            <a:normAutofit fontScale="90000"/>
          </a:bodyPr>
          <a:lstStyle/>
          <a:p>
            <a:r>
              <a:rPr lang="ru-RU" dirty="0" smtClean="0"/>
              <a:t>О Бокситогорском муниципальном районе</a:t>
            </a:r>
            <a:endParaRPr lang="ru-RU" dirty="0"/>
          </a:p>
        </p:txBody>
      </p:sp>
      <p:pic>
        <p:nvPicPr>
          <p:cNvPr id="5" name="Рисунок 4" descr="Рисунок1.png"/>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Effect>
                      <a14:saturation sat="400000"/>
                    </a14:imgEffect>
                  </a14:imgLayer>
                </a14:imgProps>
              </a:ext>
            </a:extLst>
          </a:blip>
          <a:stretch>
            <a:fillRect/>
          </a:stretch>
        </p:blipFill>
        <p:spPr>
          <a:xfrm>
            <a:off x="256254" y="1669991"/>
            <a:ext cx="6799639" cy="5015816"/>
          </a:xfrm>
          <a:prstGeom prst="rect">
            <a:avLst/>
          </a:prstGeom>
        </p:spPr>
      </p:pic>
      <p:sp>
        <p:nvSpPr>
          <p:cNvPr id="6" name="Прямоугольник 5"/>
          <p:cNvSpPr/>
          <p:nvPr/>
        </p:nvSpPr>
        <p:spPr>
          <a:xfrm>
            <a:off x="7085669" y="2116316"/>
            <a:ext cx="5106331" cy="1477328"/>
          </a:xfrm>
          <a:prstGeom prst="rect">
            <a:avLst/>
          </a:prstGeom>
        </p:spPr>
        <p:txBody>
          <a:bodyPr wrap="square">
            <a:spAutoFit/>
          </a:bodyPr>
          <a:lstStyle/>
          <a:p>
            <a:r>
              <a:rPr lang="ru-RU" b="1" dirty="0" smtClean="0">
                <a:solidFill>
                  <a:schemeClr val="tx2">
                    <a:lumMod val="50000"/>
                  </a:schemeClr>
                </a:solidFill>
              </a:rPr>
              <a:t>Бокситогорский район – муниципальное образование в юго-восточной части Ленинградской области Российской Федерации, составляет 9,6% площади области</a:t>
            </a:r>
            <a:endParaRPr lang="ru-RU" b="1" dirty="0">
              <a:solidFill>
                <a:schemeClr val="tx2">
                  <a:lumMod val="50000"/>
                </a:schemeClr>
              </a:solidFill>
            </a:endParaRPr>
          </a:p>
        </p:txBody>
      </p:sp>
      <p:sp>
        <p:nvSpPr>
          <p:cNvPr id="7" name="Текст 3">
            <a:extLst>
              <a:ext uri="{FF2B5EF4-FFF2-40B4-BE49-F238E27FC236}">
                <a16:creationId xmlns:a16="http://schemas.microsoft.com/office/drawing/2014/main" xmlns="" id="{7E209D92-7413-44EE-BC90-ECE50DA3158D}"/>
              </a:ext>
            </a:extLst>
          </p:cNvPr>
          <p:cNvSpPr txBox="1">
            <a:spLocks/>
          </p:cNvSpPr>
          <p:nvPr/>
        </p:nvSpPr>
        <p:spPr>
          <a:xfrm>
            <a:off x="7779224" y="3783217"/>
            <a:ext cx="3915429" cy="1539409"/>
          </a:xfrm>
          <a:prstGeom prst="rect">
            <a:avLst/>
          </a:prstGeom>
        </p:spPr>
        <p:txBody>
          <a:bodyPr rtlCol="0">
            <a:normAutofit/>
          </a:bodyPr>
          <a:lstStyle/>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schemeClr val="accent3">
                    <a:lumMod val="75000"/>
                  </a:schemeClr>
                </a:solidFill>
                <a:effectLst/>
                <a:uLnTx/>
                <a:uFillTx/>
                <a:latin typeface="+mn-lt"/>
                <a:ea typeface="+mn-ea"/>
                <a:cs typeface="+mn-cs"/>
              </a:rPr>
              <a:t>Площадь района</a:t>
            </a:r>
            <a:br>
              <a:rPr kumimoji="0" lang="ru-RU" sz="2800" b="0" i="0" u="none" strike="noStrike" kern="1200" cap="none" spc="0" normalizeH="0" baseline="0" noProof="0" dirty="0" smtClean="0">
                <a:ln>
                  <a:noFill/>
                </a:ln>
                <a:solidFill>
                  <a:schemeClr val="accent3">
                    <a:lumMod val="75000"/>
                  </a:schemeClr>
                </a:solidFill>
                <a:effectLst/>
                <a:uLnTx/>
                <a:uFillTx/>
                <a:latin typeface="+mn-lt"/>
                <a:ea typeface="+mn-ea"/>
                <a:cs typeface="+mn-cs"/>
              </a:rPr>
            </a:br>
            <a:r>
              <a:rPr kumimoji="0" lang="ru-RU" sz="2800" b="1" i="0" u="none" strike="noStrike" kern="1200" cap="none" spc="0" normalizeH="0" baseline="0" noProof="0" dirty="0" smtClean="0">
                <a:ln>
                  <a:noFill/>
                </a:ln>
                <a:solidFill>
                  <a:schemeClr val="accent3">
                    <a:lumMod val="75000"/>
                  </a:schemeClr>
                </a:solidFill>
                <a:effectLst/>
                <a:uLnTx/>
                <a:uFillTx/>
                <a:latin typeface="+mn-lt"/>
                <a:ea typeface="+mn-ea"/>
                <a:cs typeface="+mn-cs"/>
              </a:rPr>
              <a:t>7,2 </a:t>
            </a:r>
            <a:r>
              <a:rPr kumimoji="0" lang="ru-RU" sz="2800" b="0" i="0" u="none" strike="noStrike" kern="1200" cap="none" spc="0" normalizeH="0" baseline="0" noProof="0" dirty="0" smtClean="0">
                <a:ln>
                  <a:noFill/>
                </a:ln>
                <a:solidFill>
                  <a:schemeClr val="accent3">
                    <a:lumMod val="75000"/>
                  </a:schemeClr>
                </a:solidFill>
                <a:effectLst/>
                <a:uLnTx/>
                <a:uFillTx/>
                <a:latin typeface="+mn-lt"/>
                <a:ea typeface="+mn-ea"/>
                <a:cs typeface="+mn-cs"/>
              </a:rPr>
              <a:t>тыс.кв.км.</a:t>
            </a:r>
            <a:endParaRPr kumimoji="0" lang="ru-RU" sz="2800" b="0" i="0" u="none" strike="noStrike" kern="1200" cap="none" spc="0" normalizeH="0" baseline="0" noProof="0" dirty="0">
              <a:ln>
                <a:noFill/>
              </a:ln>
              <a:solidFill>
                <a:schemeClr val="accent3">
                  <a:lumMod val="75000"/>
                </a:schemeClr>
              </a:solidFill>
              <a:effectLst/>
              <a:uLnTx/>
              <a:uFillTx/>
              <a:latin typeface="+mn-lt"/>
              <a:ea typeface="+mn-ea"/>
              <a:cs typeface="+mn-cs"/>
            </a:endParaRPr>
          </a:p>
        </p:txBody>
      </p:sp>
      <p:sp>
        <p:nvSpPr>
          <p:cNvPr id="8" name="Прямоугольник 7"/>
          <p:cNvSpPr/>
          <p:nvPr/>
        </p:nvSpPr>
        <p:spPr>
          <a:xfrm>
            <a:off x="4685731" y="5546762"/>
            <a:ext cx="6096000" cy="461665"/>
          </a:xfrm>
          <a:prstGeom prst="rect">
            <a:avLst/>
          </a:prstGeom>
        </p:spPr>
        <p:txBody>
          <a:bodyPr>
            <a:spAutoFit/>
          </a:bodyPr>
          <a:lstStyle/>
          <a:p>
            <a:r>
              <a:rPr lang="ru-RU" sz="2400" dirty="0" smtClean="0">
                <a:solidFill>
                  <a:schemeClr val="accent2">
                    <a:lumMod val="75000"/>
                  </a:schemeClr>
                </a:solidFill>
              </a:rPr>
              <a:t>Численность населения </a:t>
            </a:r>
            <a:r>
              <a:rPr lang="ru-RU" sz="2400" b="1" dirty="0" smtClean="0">
                <a:solidFill>
                  <a:schemeClr val="accent2">
                    <a:lumMod val="75000"/>
                  </a:schemeClr>
                </a:solidFill>
              </a:rPr>
              <a:t>48048</a:t>
            </a:r>
            <a:r>
              <a:rPr lang="ru-RU" sz="2400" dirty="0" smtClean="0">
                <a:solidFill>
                  <a:schemeClr val="accent2">
                    <a:lumMod val="75000"/>
                  </a:schemeClr>
                </a:solidFill>
              </a:rPr>
              <a:t> человек</a:t>
            </a:r>
            <a:endParaRPr lang="ru-RU" sz="2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D495E168-DA5E-4888-8D8A-92B118324C14}" type="slidenum">
              <a:rPr lang="ru-RU" noProof="0" smtClean="0"/>
              <a:pPr rtl="0"/>
              <a:t>20</a:t>
            </a:fld>
            <a:endParaRPr lang="ru-RU" noProof="0" dirty="0"/>
          </a:p>
        </p:txBody>
      </p:sp>
      <p:sp>
        <p:nvSpPr>
          <p:cNvPr id="4" name="Rectangle 2"/>
          <p:cNvSpPr txBox="1">
            <a:spLocks noChangeArrowheads="1"/>
          </p:cNvSpPr>
          <p:nvPr/>
        </p:nvSpPr>
        <p:spPr>
          <a:xfrm>
            <a:off x="396638" y="174056"/>
            <a:ext cx="788670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4800" dirty="0"/>
              <a:t>Межб</a:t>
            </a:r>
            <a:r>
              <a:rPr lang="ru-RU" sz="4800" dirty="0" smtClean="0"/>
              <a:t>юджетные трансферты</a:t>
            </a:r>
            <a:endParaRPr lang="ru-RU" sz="4800" dirty="0"/>
          </a:p>
        </p:txBody>
      </p:sp>
      <p:graphicFrame>
        <p:nvGraphicFramePr>
          <p:cNvPr id="5" name="Схема 4"/>
          <p:cNvGraphicFramePr/>
          <p:nvPr>
            <p:extLst>
              <p:ext uri="{D42A27DB-BD31-4B8C-83A1-F6EECF244321}">
                <p14:modId xmlns:p14="http://schemas.microsoft.com/office/powerpoint/2010/main" xmlns="" val="2412009313"/>
              </p:ext>
            </p:extLst>
          </p:nvPr>
        </p:nvGraphicFramePr>
        <p:xfrm>
          <a:off x="150126" y="1705970"/>
          <a:ext cx="11805314" cy="486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315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59308"/>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7" name="Таблица 6"/>
          <p:cNvGraphicFramePr>
            <a:graphicFrameLocks noGrp="1"/>
          </p:cNvGraphicFramePr>
          <p:nvPr>
            <p:ph type="tbl" sz="quarter" idx="17"/>
          </p:nvPr>
        </p:nvGraphicFramePr>
        <p:xfrm>
          <a:off x="723331" y="1828799"/>
          <a:ext cx="10959152" cy="4615443"/>
        </p:xfrm>
        <a:graphic>
          <a:graphicData uri="http://schemas.openxmlformats.org/drawingml/2006/table">
            <a:tbl>
              <a:tblPr>
                <a:tableStyleId>{C4B1156A-380E-4F78-BDF5-A606A8083BF9}</a:tableStyleId>
              </a:tblPr>
              <a:tblGrid>
                <a:gridCol w="3551318"/>
                <a:gridCol w="1886640"/>
                <a:gridCol w="1858895"/>
                <a:gridCol w="1853600"/>
                <a:gridCol w="1808699"/>
              </a:tblGrid>
              <a:tr h="573207">
                <a:tc>
                  <a:txBody>
                    <a:bodyPr/>
                    <a:lstStyle/>
                    <a:p>
                      <a:pPr algn="ctr">
                        <a:lnSpc>
                          <a:spcPct val="115000"/>
                        </a:lnSpc>
                        <a:spcAft>
                          <a:spcPts val="0"/>
                        </a:spcAft>
                      </a:pPr>
                      <a:r>
                        <a:rPr lang="ru-RU" sz="2000" b="1" dirty="0">
                          <a:solidFill>
                            <a:schemeClr val="bg1"/>
                          </a:solidFill>
                        </a:rPr>
                        <a:t>Источник доходов</a:t>
                      </a:r>
                      <a:endParaRPr lang="ru-RU" sz="2000" b="1" dirty="0">
                        <a:solidFill>
                          <a:schemeClr val="bg1"/>
                        </a:solidFill>
                        <a:latin typeface="Times New Roman"/>
                        <a:ea typeface="Times New Roman"/>
                      </a:endParaRPr>
                    </a:p>
                  </a:txBody>
                  <a:tcPr marL="31386" marR="31386" marT="0" marB="0" anchor="ctr">
                    <a:solidFill>
                      <a:schemeClr val="accent1"/>
                    </a:solidFill>
                  </a:tcPr>
                </a:tc>
                <a:tc>
                  <a:txBody>
                    <a:bodyPr/>
                    <a:lstStyle/>
                    <a:p>
                      <a:pPr algn="ctr">
                        <a:lnSpc>
                          <a:spcPct val="115000"/>
                        </a:lnSpc>
                        <a:spcAft>
                          <a:spcPts val="0"/>
                        </a:spcAft>
                      </a:pPr>
                      <a:r>
                        <a:rPr lang="ru-RU" sz="2000" b="1" dirty="0">
                          <a:solidFill>
                            <a:schemeClr val="bg1"/>
                          </a:solidFill>
                        </a:rPr>
                        <a:t>Оценка 2021 г.</a:t>
                      </a:r>
                      <a:endParaRPr lang="ru-RU" sz="2000" b="1" dirty="0">
                        <a:solidFill>
                          <a:schemeClr val="bg1"/>
                        </a:solidFill>
                        <a:latin typeface="Times New Roman"/>
                        <a:ea typeface="Times New Roman"/>
                      </a:endParaRPr>
                    </a:p>
                  </a:txBody>
                  <a:tcPr marL="31386" marR="31386" marT="0" marB="0" anchor="ctr">
                    <a:solidFill>
                      <a:schemeClr val="accent1"/>
                    </a:solidFill>
                  </a:tcPr>
                </a:tc>
                <a:tc>
                  <a:txBody>
                    <a:bodyPr/>
                    <a:lstStyle/>
                    <a:p>
                      <a:pPr algn="ctr">
                        <a:lnSpc>
                          <a:spcPct val="115000"/>
                        </a:lnSpc>
                        <a:spcAft>
                          <a:spcPts val="0"/>
                        </a:spcAft>
                      </a:pPr>
                      <a:r>
                        <a:rPr lang="ru-RU" sz="2000" b="1" dirty="0">
                          <a:solidFill>
                            <a:schemeClr val="bg1"/>
                          </a:solidFill>
                        </a:rPr>
                        <a:t>Проект 2022 г.</a:t>
                      </a:r>
                      <a:endParaRPr lang="ru-RU" sz="2000" b="1" dirty="0">
                        <a:solidFill>
                          <a:schemeClr val="bg1"/>
                        </a:solidFill>
                        <a:latin typeface="Times New Roman"/>
                        <a:ea typeface="Times New Roman"/>
                      </a:endParaRPr>
                    </a:p>
                  </a:txBody>
                  <a:tcPr marL="31386" marR="31386" marT="0" marB="0" anchor="ctr">
                    <a:solidFill>
                      <a:schemeClr val="accent1"/>
                    </a:solidFill>
                  </a:tcPr>
                </a:tc>
                <a:tc>
                  <a:txBody>
                    <a:bodyPr/>
                    <a:lstStyle/>
                    <a:p>
                      <a:pPr algn="ctr">
                        <a:lnSpc>
                          <a:spcPct val="115000"/>
                        </a:lnSpc>
                        <a:spcAft>
                          <a:spcPts val="0"/>
                        </a:spcAft>
                      </a:pPr>
                      <a:r>
                        <a:rPr lang="ru-RU" sz="2000" b="1" dirty="0">
                          <a:solidFill>
                            <a:schemeClr val="bg1"/>
                          </a:solidFill>
                        </a:rPr>
                        <a:t>Проект 2023 г.</a:t>
                      </a:r>
                      <a:endParaRPr lang="ru-RU" sz="2000" b="1" dirty="0">
                        <a:solidFill>
                          <a:schemeClr val="bg1"/>
                        </a:solidFill>
                        <a:latin typeface="Times New Roman"/>
                        <a:ea typeface="Times New Roman"/>
                      </a:endParaRPr>
                    </a:p>
                  </a:txBody>
                  <a:tcPr marL="31386" marR="31386" marT="0" marB="0" anchor="ctr">
                    <a:solidFill>
                      <a:schemeClr val="accent1"/>
                    </a:solidFill>
                  </a:tcPr>
                </a:tc>
                <a:tc>
                  <a:txBody>
                    <a:bodyPr/>
                    <a:lstStyle/>
                    <a:p>
                      <a:pPr algn="ctr">
                        <a:lnSpc>
                          <a:spcPct val="115000"/>
                        </a:lnSpc>
                        <a:spcAft>
                          <a:spcPts val="0"/>
                        </a:spcAft>
                      </a:pPr>
                      <a:r>
                        <a:rPr lang="ru-RU" sz="2000" b="1" dirty="0">
                          <a:solidFill>
                            <a:schemeClr val="bg1"/>
                          </a:solidFill>
                        </a:rPr>
                        <a:t>Проект 2024 г.</a:t>
                      </a:r>
                      <a:endParaRPr lang="ru-RU" sz="2000" b="1" dirty="0">
                        <a:solidFill>
                          <a:schemeClr val="bg1"/>
                        </a:solidFill>
                        <a:latin typeface="Times New Roman"/>
                        <a:ea typeface="Times New Roman"/>
                      </a:endParaRPr>
                    </a:p>
                  </a:txBody>
                  <a:tcPr marL="31386" marR="31386" marT="0" marB="0" anchor="ctr">
                    <a:solidFill>
                      <a:schemeClr val="accent1"/>
                    </a:solidFill>
                  </a:tcPr>
                </a:tc>
              </a:tr>
              <a:tr h="367476">
                <a:tc>
                  <a:txBody>
                    <a:bodyPr/>
                    <a:lstStyle/>
                    <a:p>
                      <a:pPr>
                        <a:lnSpc>
                          <a:spcPct val="115000"/>
                        </a:lnSpc>
                        <a:spcAft>
                          <a:spcPts val="0"/>
                        </a:spcAft>
                      </a:pPr>
                      <a:r>
                        <a:rPr lang="ru-RU" sz="2000"/>
                        <a:t>Налоговые доходы</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518975,2</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568793,5</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576877,6</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588445,7</a:t>
                      </a:r>
                      <a:endParaRPr lang="ru-RU" sz="2000">
                        <a:latin typeface="Times New Roman"/>
                        <a:ea typeface="Times New Roman"/>
                      </a:endParaRPr>
                    </a:p>
                  </a:txBody>
                  <a:tcPr marL="31386" marR="31386" marT="0" marB="0" anchor="ctr"/>
                </a:tc>
              </a:tr>
              <a:tr h="734952">
                <a:tc>
                  <a:txBody>
                    <a:bodyPr/>
                    <a:lstStyle/>
                    <a:p>
                      <a:pPr>
                        <a:lnSpc>
                          <a:spcPct val="115000"/>
                        </a:lnSpc>
                        <a:spcAft>
                          <a:spcPts val="0"/>
                        </a:spcAft>
                      </a:pPr>
                      <a:r>
                        <a:rPr lang="ru-RU" sz="2000"/>
                        <a:t>Налог на доходы физических лиц, всего</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394128,7</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440194,4</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446819,9</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457104,3</a:t>
                      </a:r>
                      <a:endParaRPr lang="ru-RU" sz="2000" dirty="0">
                        <a:latin typeface="Times New Roman"/>
                        <a:ea typeface="Times New Roman"/>
                      </a:endParaRPr>
                    </a:p>
                  </a:txBody>
                  <a:tcPr marL="31386" marR="31386" marT="0" marB="0" anchor="ctr"/>
                </a:tc>
              </a:tr>
              <a:tr h="367476">
                <a:tc>
                  <a:txBody>
                    <a:bodyPr/>
                    <a:lstStyle/>
                    <a:p>
                      <a:pPr>
                        <a:lnSpc>
                          <a:spcPct val="115000"/>
                        </a:lnSpc>
                        <a:spcAft>
                          <a:spcPts val="0"/>
                        </a:spcAft>
                      </a:pPr>
                      <a:r>
                        <a:rPr lang="ru-RU" sz="2000" dirty="0"/>
                        <a:t>Акцизы на нефтепродукты</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16020,0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15893,1</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16143,4</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16411,7</a:t>
                      </a:r>
                      <a:endParaRPr lang="ru-RU" sz="2000">
                        <a:latin typeface="Times New Roman"/>
                        <a:ea typeface="Times New Roman"/>
                      </a:endParaRPr>
                    </a:p>
                  </a:txBody>
                  <a:tcPr marL="31386" marR="31386" marT="0" marB="0" anchor="ctr"/>
                </a:tc>
              </a:tr>
              <a:tr h="1102428">
                <a:tc>
                  <a:txBody>
                    <a:bodyPr/>
                    <a:lstStyle/>
                    <a:p>
                      <a:pPr>
                        <a:lnSpc>
                          <a:spcPct val="115000"/>
                        </a:lnSpc>
                        <a:spcAft>
                          <a:spcPts val="0"/>
                        </a:spcAft>
                      </a:pPr>
                      <a:r>
                        <a:rPr lang="ru-RU" sz="2000" dirty="0"/>
                        <a:t>Налог, взимаемый в связи с применением упрощенной системы налогообложения</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93932,1</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100065,0</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101085,0</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102110,0</a:t>
                      </a:r>
                      <a:endParaRPr lang="ru-RU" sz="2000">
                        <a:latin typeface="Times New Roman"/>
                        <a:ea typeface="Times New Roman"/>
                      </a:endParaRPr>
                    </a:p>
                  </a:txBody>
                  <a:tcPr marL="31386" marR="31386" marT="0" marB="0" anchor="ctr"/>
                </a:tc>
              </a:tr>
              <a:tr h="734952">
                <a:tc>
                  <a:txBody>
                    <a:bodyPr/>
                    <a:lstStyle/>
                    <a:p>
                      <a:pPr>
                        <a:lnSpc>
                          <a:spcPct val="115000"/>
                        </a:lnSpc>
                        <a:spcAft>
                          <a:spcPts val="0"/>
                        </a:spcAft>
                      </a:pPr>
                      <a:r>
                        <a:rPr lang="ru-RU" sz="2000" dirty="0"/>
                        <a:t>Единый налог на вмененный доход</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3116,9</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100,0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0,0</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0,0</a:t>
                      </a:r>
                      <a:endParaRPr lang="ru-RU" sz="2000" dirty="0">
                        <a:latin typeface="Times New Roman"/>
                        <a:ea typeface="Times New Roman"/>
                      </a:endParaRPr>
                    </a:p>
                  </a:txBody>
                  <a:tcPr marL="31386" marR="31386" marT="0" marB="0" anchor="ctr"/>
                </a:tc>
              </a:tr>
              <a:tr h="734952">
                <a:tc>
                  <a:txBody>
                    <a:bodyPr/>
                    <a:lstStyle/>
                    <a:p>
                      <a:pPr>
                        <a:lnSpc>
                          <a:spcPct val="115000"/>
                        </a:lnSpc>
                        <a:spcAft>
                          <a:spcPts val="0"/>
                        </a:spcAft>
                      </a:pPr>
                      <a:r>
                        <a:rPr lang="ru-RU" sz="2000"/>
                        <a:t>Единый сельскохозяйственный налог</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181,7</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201,0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211,0</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221,0</a:t>
                      </a:r>
                      <a:endParaRPr lang="ru-RU" sz="2000" dirty="0">
                        <a:latin typeface="Times New Roman"/>
                        <a:ea typeface="Times New Roman"/>
                      </a:endParaRPr>
                    </a:p>
                  </a:txBody>
                  <a:tcPr marL="31386" marR="31386" marT="0" marB="0" anchor="ctr"/>
                </a:tc>
              </a:tr>
            </a:tbl>
          </a:graphicData>
        </a:graphic>
      </p:graphicFrame>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59308"/>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9" name="Таблица 8"/>
          <p:cNvGraphicFramePr>
            <a:graphicFrameLocks noGrp="1"/>
          </p:cNvGraphicFramePr>
          <p:nvPr>
            <p:ph type="tbl" sz="quarter" idx="17"/>
          </p:nvPr>
        </p:nvGraphicFramePr>
        <p:xfrm>
          <a:off x="395786" y="2183643"/>
          <a:ext cx="11423176" cy="4270976"/>
        </p:xfrm>
        <a:graphic>
          <a:graphicData uri="http://schemas.openxmlformats.org/drawingml/2006/table">
            <a:tbl>
              <a:tblPr>
                <a:tableStyleId>{0505E3EF-67EA-436B-97B2-0124C06EBD24}</a:tableStyleId>
              </a:tblPr>
              <a:tblGrid>
                <a:gridCol w="3782805"/>
                <a:gridCol w="2003237"/>
                <a:gridCol w="1732760"/>
                <a:gridCol w="2027912"/>
                <a:gridCol w="1876462"/>
              </a:tblGrid>
              <a:tr h="285185">
                <a:tc rowSpan="2">
                  <a:txBody>
                    <a:bodyPr/>
                    <a:lstStyle/>
                    <a:p>
                      <a:pPr algn="ctr">
                        <a:spcAft>
                          <a:spcPts val="0"/>
                        </a:spcAft>
                      </a:pPr>
                      <a:r>
                        <a:rPr lang="ru-RU" sz="2000" dirty="0"/>
                        <a:t>	</a:t>
                      </a:r>
                      <a:endParaRPr lang="ru-RU" sz="2000" dirty="0">
                        <a:latin typeface="Times New Roman"/>
                        <a:ea typeface="Times New Roman"/>
                        <a:cs typeface="Times New Roman"/>
                      </a:endParaRPr>
                    </a:p>
                  </a:txBody>
                  <a:tcPr marL="7766" marR="7766" marT="77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rowSpan="2">
                  <a:txBody>
                    <a:bodyPr/>
                    <a:lstStyle/>
                    <a:p>
                      <a:pPr algn="ctr">
                        <a:spcAft>
                          <a:spcPts val="0"/>
                        </a:spcAft>
                      </a:pPr>
                      <a:r>
                        <a:rPr lang="ru-RU" sz="2000" b="1" dirty="0">
                          <a:solidFill>
                            <a:schemeClr val="bg1"/>
                          </a:solidFill>
                        </a:rPr>
                        <a:t>Бюджет на 20</a:t>
                      </a:r>
                      <a:r>
                        <a:rPr lang="en-US" sz="2000" b="1" dirty="0">
                          <a:solidFill>
                            <a:schemeClr val="bg1"/>
                          </a:solidFill>
                        </a:rPr>
                        <a:t>2</a:t>
                      </a:r>
                      <a:r>
                        <a:rPr lang="ru-RU" sz="2000" b="1" dirty="0">
                          <a:solidFill>
                            <a:schemeClr val="bg1"/>
                          </a:solidFill>
                        </a:rPr>
                        <a:t>1 год</a:t>
                      </a:r>
                      <a:endParaRPr lang="ru-RU" sz="2000" b="1" dirty="0">
                        <a:solidFill>
                          <a:schemeClr val="bg1"/>
                        </a:solidFill>
                        <a:latin typeface="Times New Roman"/>
                        <a:ea typeface="Times New Roman"/>
                        <a:cs typeface="Times New Roman"/>
                      </a:endParaRPr>
                    </a:p>
                  </a:txBody>
                  <a:tcPr marL="7766" marR="7766" marT="7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3">
                  <a:txBody>
                    <a:bodyPr/>
                    <a:lstStyle/>
                    <a:p>
                      <a:pPr algn="ctr">
                        <a:spcAft>
                          <a:spcPts val="0"/>
                        </a:spcAft>
                      </a:pPr>
                      <a:r>
                        <a:rPr lang="ru-RU" sz="2000" b="1" dirty="0">
                          <a:solidFill>
                            <a:schemeClr val="bg1"/>
                          </a:solidFill>
                        </a:rPr>
                        <a:t>Проект </a:t>
                      </a:r>
                      <a:endParaRPr lang="ru-RU" sz="2000" b="1" dirty="0">
                        <a:solidFill>
                          <a:schemeClr val="bg1"/>
                        </a:solidFill>
                        <a:latin typeface="Times New Roman"/>
                        <a:ea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ru-RU"/>
                    </a:p>
                  </a:txBody>
                  <a:tcPr/>
                </a:tc>
                <a:tc hMerge="1">
                  <a:txBody>
                    <a:bodyPr/>
                    <a:lstStyle/>
                    <a:p>
                      <a:endParaRPr lang="ru-RU"/>
                    </a:p>
                  </a:txBody>
                  <a:tcPr/>
                </a:tc>
              </a:tr>
              <a:tr h="570371">
                <a:tc vMerge="1">
                  <a:txBody>
                    <a:bodyPr/>
                    <a:lstStyle/>
                    <a:p>
                      <a:endParaRPr lang="ru-RU"/>
                    </a:p>
                  </a:txBody>
                  <a:tcPr/>
                </a:tc>
                <a:tc vMerge="1">
                  <a:txBody>
                    <a:bodyPr/>
                    <a:lstStyle/>
                    <a:p>
                      <a:endParaRPr lang="ru-RU"/>
                    </a:p>
                  </a:txBody>
                  <a:tcPr/>
                </a:tc>
                <a:tc>
                  <a:txBody>
                    <a:bodyPr/>
                    <a:lstStyle/>
                    <a:p>
                      <a:pPr algn="ctr">
                        <a:spcAft>
                          <a:spcPts val="0"/>
                        </a:spcAft>
                      </a:pPr>
                      <a:r>
                        <a:rPr lang="ru-RU" sz="2000" b="1" dirty="0">
                          <a:solidFill>
                            <a:schemeClr val="bg1"/>
                          </a:solidFill>
                        </a:rPr>
                        <a:t>2022 год</a:t>
                      </a:r>
                      <a:endParaRPr lang="ru-RU" sz="2000" b="1" dirty="0">
                        <a:solidFill>
                          <a:schemeClr val="bg1"/>
                        </a:solidFill>
                        <a:latin typeface="Times New Roman"/>
                        <a:ea typeface="Times New Roman"/>
                        <a:cs typeface="Times New Roman"/>
                      </a:endParaRPr>
                    </a:p>
                  </a:txBody>
                  <a:tcPr marL="7766" marR="7766" marT="77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spcAft>
                          <a:spcPts val="0"/>
                        </a:spcAft>
                      </a:pPr>
                      <a:r>
                        <a:rPr lang="ru-RU" sz="2000" b="1" dirty="0">
                          <a:solidFill>
                            <a:schemeClr val="bg1"/>
                          </a:solidFill>
                        </a:rPr>
                        <a:t>2023 год</a:t>
                      </a:r>
                      <a:endParaRPr lang="ru-RU" sz="2000" b="1" dirty="0">
                        <a:solidFill>
                          <a:schemeClr val="bg1"/>
                        </a:solidFill>
                        <a:latin typeface="Times New Roman"/>
                        <a:ea typeface="Times New Roman"/>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spcAft>
                          <a:spcPts val="0"/>
                        </a:spcAft>
                      </a:pPr>
                      <a:r>
                        <a:rPr lang="ru-RU" sz="2000" b="1" dirty="0">
                          <a:solidFill>
                            <a:schemeClr val="bg1"/>
                          </a:solidFill>
                        </a:rPr>
                        <a:t>2024 год</a:t>
                      </a:r>
                      <a:endParaRPr lang="ru-RU" sz="2000" b="1" dirty="0">
                        <a:solidFill>
                          <a:schemeClr val="bg1"/>
                        </a:solidFill>
                        <a:latin typeface="Times New Roman"/>
                        <a:ea typeface="Times New Roman"/>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1433193">
                <a:tc>
                  <a:txBody>
                    <a:bodyPr/>
                    <a:lstStyle/>
                    <a:p>
                      <a:pPr indent="457200" algn="l">
                        <a:spcAft>
                          <a:spcPts val="0"/>
                        </a:spcAft>
                      </a:pPr>
                      <a:endParaRPr lang="ru-RU" sz="2000" dirty="0" smtClean="0"/>
                    </a:p>
                    <a:p>
                      <a:pPr indent="457200" algn="l">
                        <a:spcAft>
                          <a:spcPts val="0"/>
                        </a:spcAft>
                      </a:pPr>
                      <a:endParaRPr lang="ru-RU" sz="2000" dirty="0" smtClean="0"/>
                    </a:p>
                    <a:p>
                      <a:pPr indent="457200" algn="l">
                        <a:spcAft>
                          <a:spcPts val="0"/>
                        </a:spcAft>
                      </a:pPr>
                      <a:r>
                        <a:rPr lang="ru-RU" sz="2000" dirty="0" smtClean="0"/>
                        <a:t>Безвозмездные поступления</a:t>
                      </a:r>
                      <a:endParaRPr lang="ru-RU" sz="2000" b="1" dirty="0">
                        <a:latin typeface="Times New Roman"/>
                        <a:ea typeface="Times New Roman"/>
                        <a:cs typeface="Times New Roman"/>
                      </a:endParaRPr>
                    </a:p>
                  </a:txBody>
                  <a:tcPr marL="7766" marR="7766" marT="7766" marB="0">
                    <a:lnT w="12700" cap="flat" cmpd="sng" algn="ctr">
                      <a:solidFill>
                        <a:schemeClr val="tx1"/>
                      </a:solidFill>
                      <a:prstDash val="solid"/>
                      <a:round/>
                      <a:headEnd type="none" w="med" len="med"/>
                      <a:tailEnd type="none" w="med" len="med"/>
                    </a:lnT>
                  </a:tcPr>
                </a:tc>
                <a:tc>
                  <a:txBody>
                    <a:bodyPr/>
                    <a:lstStyle/>
                    <a:p>
                      <a:pPr algn="ctr">
                        <a:spcAft>
                          <a:spcPts val="0"/>
                        </a:spcAft>
                      </a:pPr>
                      <a:r>
                        <a:rPr lang="ru-RU" sz="2000" dirty="0"/>
                        <a:t>924 578,4</a:t>
                      </a:r>
                      <a:endParaRPr lang="ru-RU" sz="2000" dirty="0">
                        <a:latin typeface="Times New Roman"/>
                        <a:ea typeface="Times New Roman"/>
                        <a:cs typeface="Times New Roman"/>
                      </a:endParaRPr>
                    </a:p>
                  </a:txBody>
                  <a:tcPr marL="7766" marR="7766" marT="7766"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ru-RU" sz="2000"/>
                        <a:t>1 150 487,4</a:t>
                      </a:r>
                      <a:endParaRPr lang="ru-RU" sz="2000">
                        <a:latin typeface="Times New Roman"/>
                        <a:ea typeface="Times New Roman"/>
                        <a:cs typeface="Times New Roman"/>
                      </a:endParaRPr>
                    </a:p>
                  </a:txBody>
                  <a:tcPr marL="7766" marR="7766" marT="7766"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ru-RU" sz="2000" dirty="0"/>
                        <a:t>1 058 365,6</a:t>
                      </a:r>
                      <a:endParaRPr lang="ru-RU" sz="2000" dirty="0">
                        <a:latin typeface="Times New Roman"/>
                        <a:ea typeface="Times New Roman"/>
                        <a:cs typeface="Times New Roman"/>
                      </a:endParaRPr>
                    </a:p>
                  </a:txBody>
                  <a:tcPr marL="7766" marR="7766" marT="7766"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ru-RU" sz="2000" dirty="0"/>
                        <a:t>949 226,2</a:t>
                      </a:r>
                      <a:endParaRPr lang="ru-RU" sz="2000" dirty="0">
                        <a:latin typeface="Times New Roman"/>
                        <a:ea typeface="Times New Roman"/>
                        <a:cs typeface="Times New Roman"/>
                      </a:endParaRPr>
                    </a:p>
                  </a:txBody>
                  <a:tcPr marL="7766" marR="7766" marT="7766" marB="0" anchor="ctr">
                    <a:lnT w="12700" cap="flat" cmpd="sng" algn="ctr">
                      <a:solidFill>
                        <a:schemeClr val="tx1"/>
                      </a:solidFill>
                      <a:prstDash val="solid"/>
                      <a:round/>
                      <a:headEnd type="none" w="med" len="med"/>
                      <a:tailEnd type="none" w="med" len="med"/>
                    </a:lnT>
                  </a:tcPr>
                </a:tc>
              </a:tr>
              <a:tr h="720114">
                <a:tc>
                  <a:txBody>
                    <a:bodyPr/>
                    <a:lstStyle/>
                    <a:p>
                      <a:pPr>
                        <a:spcAft>
                          <a:spcPts val="0"/>
                        </a:spcAft>
                      </a:pPr>
                      <a:r>
                        <a:rPr lang="ru-RU" sz="2000" dirty="0"/>
                        <a:t>Дотация на выравнивание бюджетной </a:t>
                      </a:r>
                      <a:r>
                        <a:rPr lang="ru-RU" sz="2000" dirty="0" smtClean="0"/>
                        <a:t>обеспеченности</a:t>
                      </a:r>
                      <a:endParaRPr lang="ru-RU" sz="2000" dirty="0">
                        <a:latin typeface="Times New Roman"/>
                        <a:ea typeface="Times New Roman"/>
                        <a:cs typeface="Times New Roman"/>
                      </a:endParaRPr>
                    </a:p>
                  </a:txBody>
                  <a:tcPr marL="7766" marR="7766" marT="7766" marB="0"/>
                </a:tc>
                <a:tc>
                  <a:txBody>
                    <a:bodyPr/>
                    <a:lstStyle/>
                    <a:p>
                      <a:pPr algn="ctr">
                        <a:spcAft>
                          <a:spcPts val="0"/>
                        </a:spcAft>
                      </a:pPr>
                      <a:r>
                        <a:rPr lang="ru-RU" sz="2000"/>
                        <a:t>123 204,4</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spc="-20"/>
                        <a:t>156 046,6</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a:t>71 809,7</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dirty="0"/>
                        <a:t>71 753,1</a:t>
                      </a:r>
                      <a:endParaRPr lang="ru-RU" sz="2000" dirty="0">
                        <a:latin typeface="Times New Roman"/>
                        <a:ea typeface="Times New Roman"/>
                        <a:cs typeface="Times New Roman"/>
                      </a:endParaRPr>
                    </a:p>
                  </a:txBody>
                  <a:tcPr marL="7766" marR="7766" marT="7766" marB="0" anchor="ctr"/>
                </a:tc>
              </a:tr>
              <a:tr h="292451">
                <a:tc>
                  <a:txBody>
                    <a:bodyPr/>
                    <a:lstStyle/>
                    <a:p>
                      <a:pPr>
                        <a:spcAft>
                          <a:spcPts val="0"/>
                        </a:spcAft>
                      </a:pPr>
                      <a:r>
                        <a:rPr lang="ru-RU" sz="2000"/>
                        <a:t>Субсидии</a:t>
                      </a:r>
                      <a:endParaRPr lang="ru-RU" sz="2000">
                        <a:latin typeface="Times New Roman"/>
                        <a:ea typeface="Times New Roman"/>
                        <a:cs typeface="Times New Roman"/>
                      </a:endParaRPr>
                    </a:p>
                  </a:txBody>
                  <a:tcPr marL="7766" marR="7766" marT="7766" marB="0"/>
                </a:tc>
                <a:tc>
                  <a:txBody>
                    <a:bodyPr/>
                    <a:lstStyle/>
                    <a:p>
                      <a:pPr algn="ctr">
                        <a:spcAft>
                          <a:spcPts val="0"/>
                        </a:spcAft>
                      </a:pPr>
                      <a:r>
                        <a:rPr lang="ru-RU" sz="2000"/>
                        <a:t>56 303,7</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a:t>160 609,6</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a:t>128 303,8</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dirty="0"/>
                        <a:t>20 561,6</a:t>
                      </a:r>
                      <a:endParaRPr lang="ru-RU" sz="2000" dirty="0">
                        <a:latin typeface="Times New Roman"/>
                        <a:ea typeface="Times New Roman"/>
                        <a:cs typeface="Times New Roman"/>
                      </a:endParaRPr>
                    </a:p>
                  </a:txBody>
                  <a:tcPr marL="7766" marR="7766" marT="7766" marB="0" anchor="ctr"/>
                </a:tc>
              </a:tr>
              <a:tr h="292451">
                <a:tc>
                  <a:txBody>
                    <a:bodyPr/>
                    <a:lstStyle/>
                    <a:p>
                      <a:pPr>
                        <a:spcAft>
                          <a:spcPts val="0"/>
                        </a:spcAft>
                      </a:pPr>
                      <a:r>
                        <a:rPr lang="ru-RU" sz="2000"/>
                        <a:t>Субвенции</a:t>
                      </a:r>
                      <a:endParaRPr lang="ru-RU" sz="2000">
                        <a:latin typeface="Times New Roman"/>
                        <a:ea typeface="Times New Roman"/>
                        <a:cs typeface="Times New Roman"/>
                      </a:endParaRPr>
                    </a:p>
                  </a:txBody>
                  <a:tcPr marL="7766" marR="7766" marT="7766" marB="0"/>
                </a:tc>
                <a:tc>
                  <a:txBody>
                    <a:bodyPr/>
                    <a:lstStyle/>
                    <a:p>
                      <a:pPr algn="ctr">
                        <a:spcAft>
                          <a:spcPts val="0"/>
                        </a:spcAft>
                      </a:pPr>
                      <a:r>
                        <a:rPr lang="ru-RU" sz="2000"/>
                        <a:t>738 425,3</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a:t>826 133,5</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a:t>850 324,3</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dirty="0"/>
                        <a:t>848 744,5</a:t>
                      </a:r>
                      <a:endParaRPr lang="ru-RU" sz="2000" dirty="0">
                        <a:latin typeface="Times New Roman"/>
                        <a:ea typeface="Times New Roman"/>
                        <a:cs typeface="Times New Roman"/>
                      </a:endParaRPr>
                    </a:p>
                  </a:txBody>
                  <a:tcPr marL="7766" marR="7766" marT="7766" marB="0" anchor="ctr"/>
                </a:tc>
              </a:tr>
              <a:tr h="577637">
                <a:tc>
                  <a:txBody>
                    <a:bodyPr/>
                    <a:lstStyle/>
                    <a:p>
                      <a:pPr>
                        <a:spcAft>
                          <a:spcPts val="0"/>
                        </a:spcAft>
                      </a:pPr>
                      <a:r>
                        <a:rPr lang="ru-RU" sz="2000"/>
                        <a:t>Иные межбюджетные трансферты</a:t>
                      </a:r>
                      <a:endParaRPr lang="ru-RU" sz="2000">
                        <a:latin typeface="Times New Roman"/>
                        <a:ea typeface="Times New Roman"/>
                        <a:cs typeface="Times New Roman"/>
                      </a:endParaRPr>
                    </a:p>
                  </a:txBody>
                  <a:tcPr marL="7766" marR="7766" marT="7766" marB="0"/>
                </a:tc>
                <a:tc>
                  <a:txBody>
                    <a:bodyPr/>
                    <a:lstStyle/>
                    <a:p>
                      <a:pPr algn="ctr">
                        <a:spcAft>
                          <a:spcPts val="0"/>
                        </a:spcAft>
                      </a:pPr>
                      <a:r>
                        <a:rPr lang="ru-RU" sz="2000"/>
                        <a:t>6 645,0</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a:t>7 697,7</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a:t>7 927,8</a:t>
                      </a:r>
                      <a:endParaRPr lang="ru-RU" sz="2000">
                        <a:latin typeface="Times New Roman"/>
                        <a:ea typeface="Times New Roman"/>
                        <a:cs typeface="Times New Roman"/>
                      </a:endParaRPr>
                    </a:p>
                  </a:txBody>
                  <a:tcPr marL="7766" marR="7766" marT="7766" marB="0" anchor="ctr"/>
                </a:tc>
                <a:tc>
                  <a:txBody>
                    <a:bodyPr/>
                    <a:lstStyle/>
                    <a:p>
                      <a:pPr algn="ctr">
                        <a:spcAft>
                          <a:spcPts val="0"/>
                        </a:spcAft>
                      </a:pPr>
                      <a:r>
                        <a:rPr lang="ru-RU" sz="2000" dirty="0"/>
                        <a:t>8 167,0</a:t>
                      </a:r>
                      <a:endParaRPr lang="ru-RU" sz="2000" dirty="0">
                        <a:latin typeface="Times New Roman"/>
                        <a:ea typeface="Times New Roman"/>
                        <a:cs typeface="Times New Roman"/>
                      </a:endParaRPr>
                    </a:p>
                  </a:txBody>
                  <a:tcPr marL="7766" marR="7766" marT="7766" marB="0" anchor="ctr"/>
                </a:tc>
              </a:tr>
            </a:tbl>
          </a:graphicData>
        </a:graphic>
      </p:graphicFrame>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59308"/>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7" name="Таблица 6"/>
          <p:cNvGraphicFramePr>
            <a:graphicFrameLocks noGrp="1"/>
          </p:cNvGraphicFramePr>
          <p:nvPr>
            <p:ph type="tbl" sz="quarter" idx="17"/>
          </p:nvPr>
        </p:nvGraphicFramePr>
        <p:xfrm>
          <a:off x="614148" y="1705971"/>
          <a:ext cx="11109278" cy="5062404"/>
        </p:xfrm>
        <a:graphic>
          <a:graphicData uri="http://schemas.openxmlformats.org/drawingml/2006/table">
            <a:tbl>
              <a:tblPr>
                <a:tableStyleId>{8A107856-5554-42FB-B03E-39F5DBC370BA}</a:tableStyleId>
              </a:tblPr>
              <a:tblGrid>
                <a:gridCol w="3722112"/>
                <a:gridCol w="1886735"/>
                <a:gridCol w="1833477"/>
                <a:gridCol w="1833477"/>
                <a:gridCol w="1833477"/>
              </a:tblGrid>
              <a:tr h="709684">
                <a:tc>
                  <a:txBody>
                    <a:bodyPr/>
                    <a:lstStyle/>
                    <a:p>
                      <a:pPr algn="ctr">
                        <a:lnSpc>
                          <a:spcPct val="115000"/>
                        </a:lnSpc>
                        <a:spcAft>
                          <a:spcPts val="0"/>
                        </a:spcAft>
                      </a:pPr>
                      <a:r>
                        <a:rPr lang="ru-RU" sz="2000" b="1" dirty="0">
                          <a:solidFill>
                            <a:schemeClr val="bg1"/>
                          </a:solidFill>
                        </a:rPr>
                        <a:t>Источник доходов</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lnSpc>
                          <a:spcPct val="115000"/>
                        </a:lnSpc>
                        <a:spcAft>
                          <a:spcPts val="0"/>
                        </a:spcAft>
                      </a:pPr>
                      <a:r>
                        <a:rPr lang="ru-RU" sz="2000" b="1" dirty="0">
                          <a:solidFill>
                            <a:schemeClr val="bg1"/>
                          </a:solidFill>
                        </a:rPr>
                        <a:t>Оценка 2021 г.</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lnSpc>
                          <a:spcPct val="115000"/>
                        </a:lnSpc>
                        <a:spcAft>
                          <a:spcPts val="0"/>
                        </a:spcAft>
                      </a:pPr>
                      <a:r>
                        <a:rPr lang="ru-RU" sz="2000" b="1" dirty="0">
                          <a:solidFill>
                            <a:schemeClr val="bg1"/>
                          </a:solidFill>
                        </a:rPr>
                        <a:t>Проект 2022 г.</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lnSpc>
                          <a:spcPct val="115000"/>
                        </a:lnSpc>
                        <a:spcAft>
                          <a:spcPts val="0"/>
                        </a:spcAft>
                      </a:pPr>
                      <a:r>
                        <a:rPr lang="ru-RU" sz="2000" b="1" dirty="0">
                          <a:solidFill>
                            <a:schemeClr val="bg1"/>
                          </a:solidFill>
                        </a:rPr>
                        <a:t>Проект 2023 г.</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lnSpc>
                          <a:spcPct val="115000"/>
                        </a:lnSpc>
                        <a:spcAft>
                          <a:spcPts val="0"/>
                        </a:spcAft>
                      </a:pPr>
                      <a:r>
                        <a:rPr lang="ru-RU" sz="2000" b="1" dirty="0">
                          <a:solidFill>
                            <a:schemeClr val="bg1"/>
                          </a:solidFill>
                        </a:rPr>
                        <a:t>Проект 2024 г.</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r>
              <a:tr h="358788">
                <a:tc>
                  <a:txBody>
                    <a:bodyPr/>
                    <a:lstStyle/>
                    <a:p>
                      <a:pPr>
                        <a:lnSpc>
                          <a:spcPct val="115000"/>
                        </a:lnSpc>
                        <a:spcAft>
                          <a:spcPts val="0"/>
                        </a:spcAft>
                      </a:pPr>
                      <a:r>
                        <a:rPr lang="ru-RU" sz="2000" dirty="0"/>
                        <a:t>Патентная система</a:t>
                      </a:r>
                      <a:endParaRPr lang="ru-RU" sz="2000" dirty="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a:t>4825,8</a:t>
                      </a:r>
                      <a:endParaRPr lang="ru-RU" sz="200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a:t>5081,0</a:t>
                      </a:r>
                      <a:endParaRPr lang="ru-RU" sz="200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dirty="0"/>
                        <a:t>5103,0</a:t>
                      </a:r>
                      <a:endParaRPr lang="ru-RU" sz="2000" dirty="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dirty="0"/>
                        <a:t>5130,0</a:t>
                      </a:r>
                      <a:endParaRPr lang="ru-RU" sz="2000" dirty="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r>
              <a:tr h="358788">
                <a:tc>
                  <a:txBody>
                    <a:bodyPr/>
                    <a:lstStyle/>
                    <a:p>
                      <a:pPr>
                        <a:lnSpc>
                          <a:spcPct val="115000"/>
                        </a:lnSpc>
                        <a:spcAft>
                          <a:spcPts val="0"/>
                        </a:spcAft>
                      </a:pPr>
                      <a:r>
                        <a:rPr lang="ru-RU" sz="2000"/>
                        <a:t>Государственная пошлина</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6770,0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7259,0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7515,3</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7468,7</a:t>
                      </a:r>
                      <a:endParaRPr lang="ru-RU" sz="2000">
                        <a:latin typeface="Times New Roman"/>
                        <a:ea typeface="Times New Roman"/>
                      </a:endParaRPr>
                    </a:p>
                  </a:txBody>
                  <a:tcPr marL="31386" marR="31386" marT="0" marB="0" anchor="ctr"/>
                </a:tc>
              </a:tr>
              <a:tr h="406052">
                <a:tc>
                  <a:txBody>
                    <a:bodyPr/>
                    <a:lstStyle/>
                    <a:p>
                      <a:pPr>
                        <a:lnSpc>
                          <a:spcPct val="115000"/>
                        </a:lnSpc>
                        <a:spcAft>
                          <a:spcPts val="0"/>
                        </a:spcAft>
                      </a:pPr>
                      <a:r>
                        <a:rPr lang="ru-RU" sz="2000"/>
                        <a:t>Неналоговые доходы</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82683,7</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74276,1</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76811,1</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79438,8</a:t>
                      </a:r>
                      <a:endParaRPr lang="ru-RU" sz="2000">
                        <a:latin typeface="Times New Roman"/>
                        <a:ea typeface="Times New Roman"/>
                      </a:endParaRPr>
                    </a:p>
                  </a:txBody>
                  <a:tcPr marL="31386" marR="31386" marT="0" marB="0" anchor="ctr"/>
                </a:tc>
              </a:tr>
              <a:tr h="717576">
                <a:tc>
                  <a:txBody>
                    <a:bodyPr/>
                    <a:lstStyle/>
                    <a:p>
                      <a:pPr>
                        <a:lnSpc>
                          <a:spcPct val="115000"/>
                        </a:lnSpc>
                        <a:spcAft>
                          <a:spcPts val="0"/>
                        </a:spcAft>
                      </a:pPr>
                      <a:r>
                        <a:rPr lang="ru-RU" sz="2000" dirty="0"/>
                        <a:t>Доходы от арендной платы за землю</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66481,1</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61557,0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63834,7</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66196,5</a:t>
                      </a:r>
                      <a:endParaRPr lang="ru-RU" sz="2000">
                        <a:latin typeface="Times New Roman"/>
                        <a:ea typeface="Times New Roman"/>
                      </a:endParaRPr>
                    </a:p>
                  </a:txBody>
                  <a:tcPr marL="31386" marR="31386" marT="0" marB="0" anchor="ctr"/>
                </a:tc>
              </a:tr>
              <a:tr h="358788">
                <a:tc>
                  <a:txBody>
                    <a:bodyPr/>
                    <a:lstStyle/>
                    <a:p>
                      <a:pPr>
                        <a:lnSpc>
                          <a:spcPct val="115000"/>
                        </a:lnSpc>
                        <a:spcAft>
                          <a:spcPts val="0"/>
                        </a:spcAft>
                      </a:pPr>
                      <a:r>
                        <a:rPr lang="ru-RU" sz="2000"/>
                        <a:t>Доходы от аренды имущества</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1860,9</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2016,1</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2090,7</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2168,1</a:t>
                      </a:r>
                      <a:endParaRPr lang="ru-RU" sz="2000" dirty="0">
                        <a:latin typeface="Times New Roman"/>
                        <a:ea typeface="Times New Roman"/>
                      </a:endParaRPr>
                    </a:p>
                  </a:txBody>
                  <a:tcPr marL="31386" marR="31386" marT="0" marB="0" anchor="ctr"/>
                </a:tc>
              </a:tr>
              <a:tr h="1076364">
                <a:tc>
                  <a:txBody>
                    <a:bodyPr/>
                    <a:lstStyle/>
                    <a:p>
                      <a:pPr>
                        <a:lnSpc>
                          <a:spcPct val="115000"/>
                        </a:lnSpc>
                        <a:spcAft>
                          <a:spcPts val="0"/>
                        </a:spcAft>
                      </a:pPr>
                      <a:r>
                        <a:rPr lang="ru-RU" sz="2000" dirty="0"/>
                        <a:t>Плата за негативное воздействие на окружающую среду</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4787,3</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2909,1</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2909,1</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2909,1</a:t>
                      </a:r>
                      <a:endParaRPr lang="ru-RU" sz="2000" dirty="0">
                        <a:latin typeface="Times New Roman"/>
                        <a:ea typeface="Times New Roman"/>
                      </a:endParaRPr>
                    </a:p>
                  </a:txBody>
                  <a:tcPr marL="31386" marR="31386" marT="0" marB="0" anchor="ctr"/>
                </a:tc>
              </a:tr>
              <a:tr h="1076364">
                <a:tc>
                  <a:txBody>
                    <a:bodyPr/>
                    <a:lstStyle/>
                    <a:p>
                      <a:pPr>
                        <a:lnSpc>
                          <a:spcPct val="115000"/>
                        </a:lnSpc>
                        <a:spcAft>
                          <a:spcPts val="0"/>
                        </a:spcAft>
                      </a:pPr>
                      <a:r>
                        <a:rPr lang="ru-RU" sz="2000" dirty="0"/>
                        <a:t>Доходы от оказания платных услуг и компенсации затрат государства</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2063,2</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a:t>1524,0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1586,0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1649,0</a:t>
                      </a:r>
                      <a:endParaRPr lang="ru-RU" sz="2000" dirty="0">
                        <a:latin typeface="Times New Roman"/>
                        <a:ea typeface="Times New Roman"/>
                      </a:endParaRPr>
                    </a:p>
                  </a:txBody>
                  <a:tcPr marL="31386" marR="31386" marT="0" marB="0" anchor="ctr"/>
                </a:tc>
              </a:tr>
            </a:tbl>
          </a:graphicData>
        </a:graphic>
      </p:graphicFrame>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59308"/>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7" name="Таблица 6"/>
          <p:cNvGraphicFramePr>
            <a:graphicFrameLocks noGrp="1"/>
          </p:cNvGraphicFramePr>
          <p:nvPr>
            <p:ph type="tbl" sz="quarter" idx="17"/>
          </p:nvPr>
        </p:nvGraphicFramePr>
        <p:xfrm>
          <a:off x="750627" y="2265528"/>
          <a:ext cx="11081981" cy="3431074"/>
        </p:xfrm>
        <a:graphic>
          <a:graphicData uri="http://schemas.openxmlformats.org/drawingml/2006/table">
            <a:tbl>
              <a:tblPr>
                <a:tableStyleId>{69CF1AB2-1976-4502-BF36-3FF5EA218861}</a:tableStyleId>
              </a:tblPr>
              <a:tblGrid>
                <a:gridCol w="3712966"/>
                <a:gridCol w="1882099"/>
                <a:gridCol w="1828972"/>
                <a:gridCol w="1828972"/>
                <a:gridCol w="1828972"/>
              </a:tblGrid>
              <a:tr h="518615">
                <a:tc>
                  <a:txBody>
                    <a:bodyPr/>
                    <a:lstStyle/>
                    <a:p>
                      <a:pPr algn="ctr">
                        <a:lnSpc>
                          <a:spcPct val="115000"/>
                        </a:lnSpc>
                        <a:spcAft>
                          <a:spcPts val="0"/>
                        </a:spcAft>
                      </a:pPr>
                      <a:r>
                        <a:rPr lang="ru-RU" sz="2000" b="1" dirty="0">
                          <a:solidFill>
                            <a:schemeClr val="bg1"/>
                          </a:solidFill>
                        </a:rPr>
                        <a:t>Источник доходов</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2000" b="1" dirty="0">
                          <a:solidFill>
                            <a:schemeClr val="bg1"/>
                          </a:solidFill>
                        </a:rPr>
                        <a:t>Оценка 2021 г.</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2000" b="1" dirty="0">
                          <a:solidFill>
                            <a:schemeClr val="bg1"/>
                          </a:solidFill>
                        </a:rPr>
                        <a:t>Проект </a:t>
                      </a:r>
                      <a:r>
                        <a:rPr lang="ru-RU" sz="2000" b="1" dirty="0" smtClean="0">
                          <a:solidFill>
                            <a:schemeClr val="bg1"/>
                          </a:solidFill>
                        </a:rPr>
                        <a:t>2022</a:t>
                      </a:r>
                      <a:r>
                        <a:rPr lang="ru-RU" sz="2000" b="1" baseline="0" dirty="0" smtClean="0">
                          <a:solidFill>
                            <a:schemeClr val="bg1"/>
                          </a:solidFill>
                        </a:rPr>
                        <a:t> </a:t>
                      </a:r>
                      <a:r>
                        <a:rPr lang="ru-RU" sz="2000" b="1" dirty="0" smtClean="0">
                          <a:solidFill>
                            <a:schemeClr val="bg1"/>
                          </a:solidFill>
                        </a:rPr>
                        <a:t>г</a:t>
                      </a:r>
                      <a:r>
                        <a:rPr lang="ru-RU" sz="2000" b="1" dirty="0">
                          <a:solidFill>
                            <a:schemeClr val="bg1"/>
                          </a:solidFill>
                        </a:rPr>
                        <a:t>.</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2000" b="1" dirty="0">
                          <a:solidFill>
                            <a:schemeClr val="bg1"/>
                          </a:solidFill>
                        </a:rPr>
                        <a:t>Проект 2023 г.</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2000" b="1" dirty="0">
                          <a:solidFill>
                            <a:schemeClr val="bg1"/>
                          </a:solidFill>
                        </a:rPr>
                        <a:t>Проект 2024 г.</a:t>
                      </a:r>
                      <a:endParaRPr lang="ru-RU" sz="2000" b="1" dirty="0">
                        <a:solidFill>
                          <a:schemeClr val="bg1"/>
                        </a:solidFill>
                        <a:latin typeface="Times New Roman"/>
                        <a:ea typeface="Times New Roman"/>
                      </a:endParaRPr>
                    </a:p>
                  </a:txBody>
                  <a:tcPr marL="31386" marR="3138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728115">
                <a:tc>
                  <a:txBody>
                    <a:bodyPr/>
                    <a:lstStyle/>
                    <a:p>
                      <a:pPr>
                        <a:lnSpc>
                          <a:spcPct val="115000"/>
                        </a:lnSpc>
                        <a:spcAft>
                          <a:spcPts val="0"/>
                        </a:spcAft>
                      </a:pPr>
                      <a:r>
                        <a:rPr lang="ru-RU" sz="2000" dirty="0"/>
                        <a:t>Доходы от реализации муниципального имущества</a:t>
                      </a:r>
                      <a:endParaRPr lang="ru-RU" sz="2000" dirty="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dirty="0"/>
                        <a:t>2509,7</a:t>
                      </a:r>
                      <a:endParaRPr lang="ru-RU" sz="2000" dirty="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dirty="0"/>
                        <a:t>2503,2</a:t>
                      </a:r>
                      <a:endParaRPr lang="ru-RU" sz="2000" dirty="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a:t>2503,2</a:t>
                      </a:r>
                      <a:endParaRPr lang="ru-RU" sz="200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2000" dirty="0"/>
                        <a:t>2503,2</a:t>
                      </a:r>
                      <a:endParaRPr lang="ru-RU" sz="2000" dirty="0">
                        <a:latin typeface="Times New Roman"/>
                        <a:ea typeface="Times New Roman"/>
                      </a:endParaRPr>
                    </a:p>
                  </a:txBody>
                  <a:tcPr marL="31386" marR="31386" marT="0" marB="0" anchor="ctr">
                    <a:lnT w="12700" cap="flat" cmpd="sng" algn="ctr">
                      <a:solidFill>
                        <a:schemeClr val="tx1"/>
                      </a:solidFill>
                      <a:prstDash val="solid"/>
                      <a:round/>
                      <a:headEnd type="none" w="med" len="med"/>
                      <a:tailEnd type="none" w="med" len="med"/>
                    </a:lnT>
                  </a:tcPr>
                </a:tc>
              </a:tr>
              <a:tr h="728115">
                <a:tc>
                  <a:txBody>
                    <a:bodyPr/>
                    <a:lstStyle/>
                    <a:p>
                      <a:pPr>
                        <a:lnSpc>
                          <a:spcPct val="115000"/>
                        </a:lnSpc>
                        <a:spcAft>
                          <a:spcPts val="0"/>
                        </a:spcAft>
                      </a:pPr>
                      <a:r>
                        <a:rPr lang="ru-RU" sz="2000" dirty="0"/>
                        <a:t>Доходы от продажи земельных участков</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1651,8</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700,0</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700,0</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700,0</a:t>
                      </a:r>
                      <a:endParaRPr lang="ru-RU" sz="2000" dirty="0">
                        <a:latin typeface="Times New Roman"/>
                        <a:ea typeface="Times New Roman"/>
                      </a:endParaRPr>
                    </a:p>
                  </a:txBody>
                  <a:tcPr marL="31386" marR="31386" marT="0" marB="0" anchor="ctr"/>
                </a:tc>
              </a:tr>
              <a:tr h="728115">
                <a:tc>
                  <a:txBody>
                    <a:bodyPr/>
                    <a:lstStyle/>
                    <a:p>
                      <a:pPr>
                        <a:lnSpc>
                          <a:spcPct val="115000"/>
                        </a:lnSpc>
                        <a:spcAft>
                          <a:spcPts val="0"/>
                        </a:spcAft>
                      </a:pPr>
                      <a:r>
                        <a:rPr lang="ru-RU" sz="2000" dirty="0"/>
                        <a:t>Штрафы, санкции, возмещение ущерба</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3249,7</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3016,7</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3137,4</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3262,9</a:t>
                      </a:r>
                      <a:endParaRPr lang="ru-RU" sz="2000" dirty="0">
                        <a:latin typeface="Times New Roman"/>
                        <a:ea typeface="Times New Roman"/>
                      </a:endParaRPr>
                    </a:p>
                  </a:txBody>
                  <a:tcPr marL="31386" marR="31386" marT="0" marB="0" anchor="ctr"/>
                </a:tc>
              </a:tr>
              <a:tr h="364057">
                <a:tc>
                  <a:txBody>
                    <a:bodyPr/>
                    <a:lstStyle/>
                    <a:p>
                      <a:pPr>
                        <a:lnSpc>
                          <a:spcPct val="115000"/>
                        </a:lnSpc>
                        <a:spcAft>
                          <a:spcPts val="0"/>
                        </a:spcAft>
                      </a:pPr>
                      <a:r>
                        <a:rPr lang="ru-RU" sz="2000"/>
                        <a:t>Прочие неналоговые доходы</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80,0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50,0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50,0</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50,0</a:t>
                      </a:r>
                      <a:endParaRPr lang="ru-RU" sz="2000" dirty="0">
                        <a:latin typeface="Times New Roman"/>
                        <a:ea typeface="Times New Roman"/>
                      </a:endParaRPr>
                    </a:p>
                  </a:txBody>
                  <a:tcPr marL="31386" marR="31386" marT="0" marB="0" anchor="ctr"/>
                </a:tc>
              </a:tr>
              <a:tr h="364057">
                <a:tc>
                  <a:txBody>
                    <a:bodyPr/>
                    <a:lstStyle/>
                    <a:p>
                      <a:pPr>
                        <a:lnSpc>
                          <a:spcPct val="115000"/>
                        </a:lnSpc>
                        <a:spcAft>
                          <a:spcPts val="0"/>
                        </a:spcAft>
                      </a:pPr>
                      <a:r>
                        <a:rPr lang="ru-RU" sz="2000"/>
                        <a:t>ВСЕГО</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601658,9</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a:t>643069,6</a:t>
                      </a:r>
                      <a:endParaRPr lang="ru-RU" sz="200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653688,7</a:t>
                      </a:r>
                      <a:endParaRPr lang="ru-RU" sz="2000" dirty="0">
                        <a:latin typeface="Times New Roman"/>
                        <a:ea typeface="Times New Roman"/>
                      </a:endParaRPr>
                    </a:p>
                  </a:txBody>
                  <a:tcPr marL="31386" marR="31386" marT="0" marB="0" anchor="ctr"/>
                </a:tc>
                <a:tc>
                  <a:txBody>
                    <a:bodyPr/>
                    <a:lstStyle/>
                    <a:p>
                      <a:pPr algn="ctr">
                        <a:lnSpc>
                          <a:spcPct val="115000"/>
                        </a:lnSpc>
                        <a:spcAft>
                          <a:spcPts val="0"/>
                        </a:spcAft>
                      </a:pPr>
                      <a:r>
                        <a:rPr lang="ru-RU" sz="2000" dirty="0"/>
                        <a:t>667884,5</a:t>
                      </a:r>
                      <a:endParaRPr lang="ru-RU" sz="2000" dirty="0">
                        <a:latin typeface="Times New Roman"/>
                        <a:ea typeface="Times New Roman"/>
                      </a:endParaRPr>
                    </a:p>
                  </a:txBody>
                  <a:tcPr marL="31386" marR="31386" marT="0" marB="0" anchor="ctr"/>
                </a:tc>
              </a:tr>
            </a:tbl>
          </a:graphicData>
        </a:graphic>
      </p:graphicFrame>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0" y="2804304"/>
            <a:ext cx="2852381" cy="1446550"/>
          </a:xfrm>
          <a:prstGeom prst="rect">
            <a:avLst/>
          </a:prstGeom>
          <a:noFill/>
          <a:ln w="9525">
            <a:noFill/>
            <a:miter lim="800000"/>
            <a:headEnd/>
            <a:tailEnd/>
          </a:ln>
        </p:spPr>
        <p:txBody>
          <a:bodyPr wrap="square">
            <a:spAutoFit/>
          </a:bodyPr>
          <a:lstStyle/>
          <a:p>
            <a:pPr algn="ctr"/>
            <a:r>
              <a:rPr lang="ru-RU" sz="2000" b="1" dirty="0" smtClean="0">
                <a:solidFill>
                  <a:schemeClr val="accent2"/>
                </a:solidFill>
                <a:cs typeface="Times New Roman" pitchFamily="18" charset="0"/>
              </a:rPr>
              <a:t>Безвозмездные</a:t>
            </a:r>
          </a:p>
          <a:p>
            <a:pPr algn="ctr"/>
            <a:r>
              <a:rPr lang="ru-RU" sz="2000" b="1" dirty="0" smtClean="0">
                <a:solidFill>
                  <a:schemeClr val="accent2"/>
                </a:solidFill>
                <a:cs typeface="Times New Roman" pitchFamily="18" charset="0"/>
              </a:rPr>
              <a:t>поступления </a:t>
            </a:r>
          </a:p>
          <a:p>
            <a:pPr algn="ctr"/>
            <a:r>
              <a:rPr lang="ru-RU" sz="2000" b="1" dirty="0" smtClean="0">
                <a:solidFill>
                  <a:schemeClr val="accent2"/>
                </a:solidFill>
                <a:cs typeface="Times New Roman" pitchFamily="18" charset="0"/>
              </a:rPr>
              <a:t> </a:t>
            </a:r>
            <a:r>
              <a:rPr lang="ru-RU" sz="2800" b="1" dirty="0" smtClean="0">
                <a:solidFill>
                  <a:schemeClr val="accent2"/>
                </a:solidFill>
                <a:cs typeface="Times New Roman" pitchFamily="18" charset="0"/>
              </a:rPr>
              <a:t>+24,4%</a:t>
            </a:r>
            <a:endParaRPr lang="ru-RU" sz="2000" b="1" dirty="0" smtClean="0">
              <a:solidFill>
                <a:schemeClr val="accent2"/>
              </a:solidFill>
              <a:cs typeface="Times New Roman" pitchFamily="18" charset="0"/>
            </a:endParaRPr>
          </a:p>
          <a:p>
            <a:pPr algn="ctr"/>
            <a:endParaRPr lang="ru-RU" sz="2000" b="1" dirty="0">
              <a:solidFill>
                <a:schemeClr val="accent3">
                  <a:lumMod val="50000"/>
                </a:schemeClr>
              </a:solidFill>
              <a:cs typeface="Times New Roman" pitchFamily="18" charset="0"/>
            </a:endParaRPr>
          </a:p>
        </p:txBody>
      </p:sp>
      <p:sp>
        <p:nvSpPr>
          <p:cNvPr id="6" name="Стрелка вниз 5"/>
          <p:cNvSpPr/>
          <p:nvPr/>
        </p:nvSpPr>
        <p:spPr>
          <a:xfrm rot="10800000">
            <a:off x="9116452" y="2237987"/>
            <a:ext cx="1010185" cy="2484137"/>
          </a:xfrm>
          <a:prstGeom prst="down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7" name="TextBox 6"/>
          <p:cNvSpPr txBox="1"/>
          <p:nvPr/>
        </p:nvSpPr>
        <p:spPr>
          <a:xfrm>
            <a:off x="9908275" y="3627585"/>
            <a:ext cx="2283725" cy="523220"/>
          </a:xfrm>
          <a:prstGeom prst="rect">
            <a:avLst/>
          </a:prstGeom>
          <a:noFill/>
        </p:spPr>
        <p:txBody>
          <a:bodyPr wrap="square" rtlCol="0">
            <a:spAutoFit/>
          </a:bodyPr>
          <a:lstStyle/>
          <a:p>
            <a:pPr algn="ctr"/>
            <a:r>
              <a:rPr lang="ru-RU" sz="2800" b="1" dirty="0" smtClean="0">
                <a:solidFill>
                  <a:schemeClr val="accent3">
                    <a:lumMod val="50000"/>
                  </a:schemeClr>
                </a:solidFill>
              </a:rPr>
              <a:t>260,6</a:t>
            </a:r>
            <a:r>
              <a:rPr lang="ru-RU" sz="2000" dirty="0" smtClean="0">
                <a:solidFill>
                  <a:schemeClr val="accent3">
                    <a:lumMod val="50000"/>
                  </a:schemeClr>
                </a:solidFill>
              </a:rPr>
              <a:t> млн.руб.</a:t>
            </a:r>
            <a:endParaRPr lang="ru-RU" sz="2000" dirty="0">
              <a:solidFill>
                <a:schemeClr val="accent3">
                  <a:lumMod val="50000"/>
                </a:schemeClr>
              </a:solidFill>
            </a:endParaRPr>
          </a:p>
        </p:txBody>
      </p:sp>
      <p:sp>
        <p:nvSpPr>
          <p:cNvPr id="8" name="TextBox 7"/>
          <p:cNvSpPr txBox="1"/>
          <p:nvPr/>
        </p:nvSpPr>
        <p:spPr>
          <a:xfrm>
            <a:off x="8691340" y="1467556"/>
            <a:ext cx="1281120" cy="400110"/>
          </a:xfrm>
          <a:prstGeom prst="rect">
            <a:avLst/>
          </a:prstGeom>
          <a:noFill/>
        </p:spPr>
        <p:txBody>
          <a:bodyPr wrap="none" rtlCol="0">
            <a:spAutoFit/>
          </a:bodyPr>
          <a:lstStyle/>
          <a:p>
            <a:pPr algn="ctr"/>
            <a:r>
              <a:rPr lang="ru-RU" sz="2000" dirty="0"/>
              <a:t>млн. руб.</a:t>
            </a:r>
          </a:p>
        </p:txBody>
      </p:sp>
      <p:sp>
        <p:nvSpPr>
          <p:cNvPr id="9" name="Прямоугольник 8"/>
          <p:cNvSpPr/>
          <p:nvPr/>
        </p:nvSpPr>
        <p:spPr>
          <a:xfrm>
            <a:off x="873457" y="157918"/>
            <a:ext cx="9485193" cy="1200329"/>
          </a:xfrm>
          <a:prstGeom prst="rect">
            <a:avLst/>
          </a:prstGeom>
        </p:spPr>
        <p:txBody>
          <a:bodyPr wrap="square">
            <a:spAutoFit/>
          </a:bodyPr>
          <a:lstStyle/>
          <a:p>
            <a:pPr algn="ctr"/>
            <a:r>
              <a:rPr lang="ru-RU" sz="3600" b="1" dirty="0">
                <a:gradFill>
                  <a:gsLst>
                    <a:gs pos="0">
                      <a:schemeClr val="accent1"/>
                    </a:gs>
                    <a:gs pos="100000">
                      <a:schemeClr val="accent3"/>
                    </a:gs>
                  </a:gsLst>
                  <a:lin ang="0" scaled="1"/>
                </a:gradFill>
                <a:latin typeface="+mj-lt"/>
                <a:ea typeface="+mj-ea"/>
                <a:cs typeface="+mj-cs"/>
              </a:rPr>
              <a:t>Доходы </a:t>
            </a:r>
            <a:r>
              <a:rPr lang="ru-RU" sz="3600" b="1" dirty="0" smtClean="0">
                <a:gradFill>
                  <a:gsLst>
                    <a:gs pos="0">
                      <a:schemeClr val="accent1"/>
                    </a:gs>
                    <a:gs pos="100000">
                      <a:schemeClr val="accent3"/>
                    </a:gs>
                  </a:gsLst>
                  <a:lin ang="0" scaled="1"/>
                </a:gradFill>
                <a:latin typeface="+mj-lt"/>
                <a:ea typeface="+mj-ea"/>
                <a:cs typeface="+mj-cs"/>
              </a:rPr>
              <a:t>бюджета </a:t>
            </a:r>
            <a:r>
              <a:rPr lang="ru-RU" sz="3600" b="1" dirty="0">
                <a:gradFill>
                  <a:gsLst>
                    <a:gs pos="0">
                      <a:schemeClr val="accent1"/>
                    </a:gs>
                    <a:gs pos="100000">
                      <a:schemeClr val="accent3"/>
                    </a:gs>
                  </a:gsLst>
                  <a:lin ang="0" scaled="1"/>
                </a:gradFill>
                <a:latin typeface="+mj-lt"/>
                <a:ea typeface="+mj-ea"/>
                <a:cs typeface="+mj-cs"/>
              </a:rPr>
              <a:t>Бокситогорского муниципального района</a:t>
            </a:r>
          </a:p>
        </p:txBody>
      </p:sp>
      <p:graphicFrame>
        <p:nvGraphicFramePr>
          <p:cNvPr id="11" name="Диаграмма 10"/>
          <p:cNvGraphicFramePr/>
          <p:nvPr/>
        </p:nvGraphicFramePr>
        <p:xfrm>
          <a:off x="2429301" y="1733266"/>
          <a:ext cx="6974006" cy="4394579"/>
        </p:xfrm>
        <a:graphic>
          <a:graphicData uri="http://schemas.openxmlformats.org/drawingml/2006/chart">
            <c:chart xmlns:c="http://schemas.openxmlformats.org/drawingml/2006/chart" xmlns:r="http://schemas.openxmlformats.org/officeDocument/2006/relationships" r:id="rId2"/>
          </a:graphicData>
        </a:graphic>
      </p:graphicFrame>
      <p:sp>
        <p:nvSpPr>
          <p:cNvPr id="12" name="Прямоугольник 11"/>
          <p:cNvSpPr/>
          <p:nvPr/>
        </p:nvSpPr>
        <p:spPr>
          <a:xfrm>
            <a:off x="0" y="4579793"/>
            <a:ext cx="2606724" cy="1138773"/>
          </a:xfrm>
          <a:prstGeom prst="rect">
            <a:avLst/>
          </a:prstGeom>
        </p:spPr>
        <p:txBody>
          <a:bodyPr wrap="square">
            <a:spAutoFit/>
          </a:bodyPr>
          <a:lstStyle/>
          <a:p>
            <a:pPr algn="ctr"/>
            <a:r>
              <a:rPr lang="ru-RU" sz="2000" b="1" dirty="0" smtClean="0">
                <a:solidFill>
                  <a:schemeClr val="accent1"/>
                </a:solidFill>
                <a:cs typeface="Times New Roman" pitchFamily="18" charset="0"/>
              </a:rPr>
              <a:t>Собственные </a:t>
            </a:r>
          </a:p>
          <a:p>
            <a:pPr algn="ctr"/>
            <a:r>
              <a:rPr lang="ru-RU" sz="2000" b="1" dirty="0" smtClean="0">
                <a:solidFill>
                  <a:schemeClr val="accent1"/>
                </a:solidFill>
                <a:cs typeface="Times New Roman" pitchFamily="18" charset="0"/>
              </a:rPr>
              <a:t>доходы </a:t>
            </a:r>
          </a:p>
          <a:p>
            <a:pPr algn="ctr"/>
            <a:r>
              <a:rPr lang="ru-RU" sz="2800" b="1" dirty="0" smtClean="0">
                <a:solidFill>
                  <a:schemeClr val="accent1"/>
                </a:solidFill>
                <a:cs typeface="Times New Roman" pitchFamily="18" charset="0"/>
              </a:rPr>
              <a:t> +5,7%</a:t>
            </a:r>
            <a:endParaRPr lang="ru-RU" sz="2800" b="1" dirty="0">
              <a:solidFill>
                <a:schemeClr val="accent1"/>
              </a:solidFill>
              <a:cs typeface="Times New Roman" pitchFamily="18" charset="0"/>
            </a:endParaRPr>
          </a:p>
        </p:txBody>
      </p:sp>
      <p:sp>
        <p:nvSpPr>
          <p:cNvPr id="13" name="TextBox 12"/>
          <p:cNvSpPr txBox="1"/>
          <p:nvPr/>
        </p:nvSpPr>
        <p:spPr>
          <a:xfrm>
            <a:off x="6728346" y="4735328"/>
            <a:ext cx="1050877" cy="400110"/>
          </a:xfrm>
          <a:prstGeom prst="rect">
            <a:avLst/>
          </a:prstGeom>
          <a:noFill/>
        </p:spPr>
        <p:txBody>
          <a:bodyPr wrap="square" rtlCol="0">
            <a:spAutoFit/>
          </a:bodyPr>
          <a:lstStyle/>
          <a:p>
            <a:pPr algn="ctr"/>
            <a:r>
              <a:rPr lang="ru-RU" sz="2000" dirty="0" smtClean="0">
                <a:solidFill>
                  <a:schemeClr val="bg1"/>
                </a:solidFill>
              </a:rPr>
              <a:t>643,1</a:t>
            </a:r>
            <a:endParaRPr lang="ru-RU" sz="2000" dirty="0">
              <a:solidFill>
                <a:schemeClr val="bg1"/>
              </a:solidFill>
            </a:endParaRPr>
          </a:p>
        </p:txBody>
      </p:sp>
      <p:sp>
        <p:nvSpPr>
          <p:cNvPr id="14" name="TextBox 13"/>
          <p:cNvSpPr txBox="1"/>
          <p:nvPr/>
        </p:nvSpPr>
        <p:spPr>
          <a:xfrm>
            <a:off x="6733952" y="3318235"/>
            <a:ext cx="1086215" cy="400110"/>
          </a:xfrm>
          <a:prstGeom prst="rect">
            <a:avLst/>
          </a:prstGeom>
          <a:noFill/>
        </p:spPr>
        <p:txBody>
          <a:bodyPr wrap="square" rtlCol="0">
            <a:spAutoFit/>
          </a:bodyPr>
          <a:lstStyle/>
          <a:p>
            <a:pPr algn="ctr"/>
            <a:r>
              <a:rPr lang="ru-RU" sz="2000" dirty="0" smtClean="0">
                <a:solidFill>
                  <a:schemeClr val="bg1"/>
                </a:solidFill>
              </a:rPr>
              <a:t>1150,5</a:t>
            </a:r>
            <a:endParaRPr lang="ru-RU" sz="2000" dirty="0">
              <a:solidFill>
                <a:schemeClr val="bg1"/>
              </a:solidFill>
            </a:endParaRPr>
          </a:p>
        </p:txBody>
      </p:sp>
      <p:sp>
        <p:nvSpPr>
          <p:cNvPr id="15" name="TextBox 14"/>
          <p:cNvSpPr txBox="1"/>
          <p:nvPr/>
        </p:nvSpPr>
        <p:spPr>
          <a:xfrm>
            <a:off x="4061265" y="3634409"/>
            <a:ext cx="974759" cy="400110"/>
          </a:xfrm>
          <a:prstGeom prst="rect">
            <a:avLst/>
          </a:prstGeom>
          <a:noFill/>
        </p:spPr>
        <p:txBody>
          <a:bodyPr wrap="square" rtlCol="0">
            <a:spAutoFit/>
          </a:bodyPr>
          <a:lstStyle/>
          <a:p>
            <a:pPr algn="ctr"/>
            <a:r>
              <a:rPr lang="ru-RU" sz="2000" dirty="0" smtClean="0">
                <a:solidFill>
                  <a:schemeClr val="bg1"/>
                </a:solidFill>
              </a:rPr>
              <a:t>924,6</a:t>
            </a:r>
            <a:endParaRPr lang="ru-RU" sz="2000" dirty="0">
              <a:solidFill>
                <a:schemeClr val="bg1"/>
              </a:solidFill>
            </a:endParaRPr>
          </a:p>
        </p:txBody>
      </p:sp>
      <p:sp>
        <p:nvSpPr>
          <p:cNvPr id="16" name="TextBox 15"/>
          <p:cNvSpPr txBox="1"/>
          <p:nvPr/>
        </p:nvSpPr>
        <p:spPr>
          <a:xfrm>
            <a:off x="4145427" y="4919573"/>
            <a:ext cx="876950" cy="400110"/>
          </a:xfrm>
          <a:prstGeom prst="rect">
            <a:avLst/>
          </a:prstGeom>
          <a:noFill/>
        </p:spPr>
        <p:txBody>
          <a:bodyPr wrap="square" rtlCol="0">
            <a:spAutoFit/>
          </a:bodyPr>
          <a:lstStyle/>
          <a:p>
            <a:pPr algn="ctr"/>
            <a:r>
              <a:rPr lang="ru-RU" sz="2000" dirty="0" smtClean="0">
                <a:solidFill>
                  <a:schemeClr val="bg1"/>
                </a:solidFill>
              </a:rPr>
              <a:t>608,4</a:t>
            </a:r>
            <a:endParaRPr lang="ru-RU" sz="2000" dirty="0">
              <a:solidFill>
                <a:schemeClr val="bg1"/>
              </a:solidFill>
            </a:endParaRPr>
          </a:p>
        </p:txBody>
      </p:sp>
    </p:spTree>
    <p:extLst>
      <p:ext uri="{BB962C8B-B14F-4D97-AF65-F5344CB8AC3E}">
        <p14:creationId xmlns:p14="http://schemas.microsoft.com/office/powerpoint/2010/main" xmlns="" val="2377302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Рисунок 3" descr="1602488691_ross-dengi.jpg"/>
          <p:cNvPicPr>
            <a:picLocks noChangeAspect="1"/>
          </p:cNvPicPr>
          <p:nvPr/>
        </p:nvPicPr>
        <p:blipFill>
          <a:blip r:embed="rId4" cstate="print"/>
          <a:stretch>
            <a:fillRect/>
          </a:stretch>
        </p:blipFill>
        <p:spPr>
          <a:xfrm>
            <a:off x="6120634" y="1955184"/>
            <a:ext cx="5544108" cy="3696072"/>
          </a:xfrm>
          <a:prstGeom prst="rect">
            <a:avLst/>
          </a:prstGeom>
          <a:ln>
            <a:noFill/>
          </a:ln>
          <a:effectLst>
            <a:softEdge rad="112500"/>
          </a:effectLst>
        </p:spPr>
      </p:pic>
      <p:sp>
        <p:nvSpPr>
          <p:cNvPr id="6" name="Заголовок 1"/>
          <p:cNvSpPr txBox="1">
            <a:spLocks/>
          </p:cNvSpPr>
          <p:nvPr/>
        </p:nvSpPr>
        <p:spPr bwMode="auto">
          <a:xfrm>
            <a:off x="1890680" y="13648"/>
            <a:ext cx="7886700" cy="1325563"/>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ru-RU" sz="4000" b="1" dirty="0">
                <a:gradFill>
                  <a:gsLst>
                    <a:gs pos="0">
                      <a:schemeClr val="accent1"/>
                    </a:gs>
                    <a:gs pos="100000">
                      <a:schemeClr val="accent3"/>
                    </a:gs>
                  </a:gsLst>
                  <a:lin ang="0" scaled="1"/>
                </a:gradFill>
              </a:rPr>
              <a:t>Структура собственных </a:t>
            </a:r>
            <a:br>
              <a:rPr lang="ru-RU" sz="4000" b="1" dirty="0">
                <a:gradFill>
                  <a:gsLst>
                    <a:gs pos="0">
                      <a:schemeClr val="accent1"/>
                    </a:gs>
                    <a:gs pos="100000">
                      <a:schemeClr val="accent3"/>
                    </a:gs>
                  </a:gsLst>
                  <a:lin ang="0" scaled="1"/>
                </a:gradFill>
              </a:rPr>
            </a:br>
            <a:r>
              <a:rPr lang="ru-RU" sz="4000" b="1" dirty="0">
                <a:gradFill>
                  <a:gsLst>
                    <a:gs pos="0">
                      <a:schemeClr val="accent1"/>
                    </a:gs>
                    <a:gs pos="100000">
                      <a:schemeClr val="accent3"/>
                    </a:gs>
                  </a:gsLst>
                  <a:lin ang="0" scaled="1"/>
                </a:gradFill>
              </a:rPr>
              <a:t>доходов</a:t>
            </a:r>
          </a:p>
        </p:txBody>
      </p:sp>
      <p:sp>
        <p:nvSpPr>
          <p:cNvPr id="7" name="TextBox 5"/>
          <p:cNvSpPr txBox="1">
            <a:spLocks noChangeArrowheads="1"/>
          </p:cNvSpPr>
          <p:nvPr/>
        </p:nvSpPr>
        <p:spPr bwMode="auto">
          <a:xfrm>
            <a:off x="2009372" y="2695717"/>
            <a:ext cx="947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sysClr val="windowText" lastClr="000000"/>
                </a:solidFill>
                <a:effectLst/>
                <a:uLnTx/>
                <a:uFillTx/>
                <a:latin typeface="Calibri" pitchFamily="34" charset="0"/>
                <a:cs typeface="Arial" charset="0"/>
              </a:rPr>
              <a:t>14,3%</a:t>
            </a:r>
          </a:p>
        </p:txBody>
      </p:sp>
      <p:graphicFrame>
        <p:nvGraphicFramePr>
          <p:cNvPr id="10" name="Диаграмма 9"/>
          <p:cNvGraphicFramePr/>
          <p:nvPr/>
        </p:nvGraphicFramePr>
        <p:xfrm>
          <a:off x="368491" y="1419367"/>
          <a:ext cx="6496334" cy="4858603"/>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3703985" y="3542015"/>
            <a:ext cx="910827" cy="400110"/>
          </a:xfrm>
          <a:prstGeom prst="rect">
            <a:avLst/>
          </a:prstGeom>
          <a:noFill/>
        </p:spPr>
        <p:txBody>
          <a:bodyPr wrap="none" rtlCol="0">
            <a:spAutoFit/>
          </a:bodyPr>
          <a:lstStyle/>
          <a:p>
            <a:pPr algn="ctr"/>
            <a:r>
              <a:rPr lang="ru-RU" sz="2000" dirty="0" smtClean="0">
                <a:solidFill>
                  <a:schemeClr val="bg1"/>
                </a:solidFill>
              </a:rPr>
              <a:t>88,5%</a:t>
            </a:r>
            <a:endParaRPr lang="ru-RU" sz="2000" dirty="0">
              <a:solidFill>
                <a:schemeClr val="bg1"/>
              </a:solidFill>
            </a:endParaRPr>
          </a:p>
        </p:txBody>
      </p:sp>
      <p:sp>
        <p:nvSpPr>
          <p:cNvPr id="13" name="TextBox 12"/>
          <p:cNvSpPr txBox="1"/>
          <p:nvPr/>
        </p:nvSpPr>
        <p:spPr>
          <a:xfrm>
            <a:off x="2296416" y="2384230"/>
            <a:ext cx="891783" cy="400110"/>
          </a:xfrm>
          <a:prstGeom prst="rect">
            <a:avLst/>
          </a:prstGeom>
          <a:noFill/>
        </p:spPr>
        <p:txBody>
          <a:bodyPr wrap="none" rtlCol="0">
            <a:spAutoFit/>
          </a:bodyPr>
          <a:lstStyle/>
          <a:p>
            <a:pPr algn="ctr"/>
            <a:r>
              <a:rPr lang="ru-RU" sz="2000" dirty="0" smtClean="0">
                <a:solidFill>
                  <a:schemeClr val="bg1"/>
                </a:solidFill>
              </a:rPr>
              <a:t>11,5%</a:t>
            </a:r>
            <a:endParaRPr lang="ru-RU" sz="2000" dirty="0">
              <a:solidFill>
                <a:schemeClr val="bg1"/>
              </a:solidFill>
            </a:endParaRPr>
          </a:p>
        </p:txBody>
      </p:sp>
      <p:sp>
        <p:nvSpPr>
          <p:cNvPr id="14" name="TextBox 13"/>
          <p:cNvSpPr txBox="1"/>
          <p:nvPr/>
        </p:nvSpPr>
        <p:spPr>
          <a:xfrm>
            <a:off x="1877706" y="5332146"/>
            <a:ext cx="2193229" cy="461665"/>
          </a:xfrm>
          <a:prstGeom prst="rect">
            <a:avLst/>
          </a:prstGeom>
          <a:noFill/>
        </p:spPr>
        <p:txBody>
          <a:bodyPr wrap="none" rtlCol="0">
            <a:spAutoFit/>
          </a:bodyPr>
          <a:lstStyle/>
          <a:p>
            <a:pPr algn="ctr"/>
            <a:r>
              <a:rPr lang="ru-RU" sz="2400" b="1" dirty="0" smtClean="0"/>
              <a:t>568,8</a:t>
            </a:r>
            <a:r>
              <a:rPr lang="ru-RU" sz="2000" dirty="0" smtClean="0"/>
              <a:t> млн. руб. </a:t>
            </a:r>
            <a:endParaRPr lang="ru-RU" sz="2000" dirty="0"/>
          </a:p>
        </p:txBody>
      </p:sp>
      <p:sp>
        <p:nvSpPr>
          <p:cNvPr id="15" name="TextBox 14"/>
          <p:cNvSpPr txBox="1"/>
          <p:nvPr/>
        </p:nvSpPr>
        <p:spPr>
          <a:xfrm>
            <a:off x="1968036" y="1690468"/>
            <a:ext cx="1880643" cy="461665"/>
          </a:xfrm>
          <a:prstGeom prst="rect">
            <a:avLst/>
          </a:prstGeom>
          <a:noFill/>
        </p:spPr>
        <p:txBody>
          <a:bodyPr wrap="none" rtlCol="0">
            <a:spAutoFit/>
          </a:bodyPr>
          <a:lstStyle/>
          <a:p>
            <a:pPr algn="ctr"/>
            <a:r>
              <a:rPr lang="ru-RU" sz="2400" b="1" dirty="0" smtClean="0"/>
              <a:t>74,3</a:t>
            </a:r>
            <a:r>
              <a:rPr lang="ru-RU" sz="2000" dirty="0" smtClean="0"/>
              <a:t> млн.руб.</a:t>
            </a:r>
            <a:endParaRPr lang="ru-RU" sz="2000" dirty="0"/>
          </a:p>
        </p:txBody>
      </p:sp>
    </p:spTree>
    <p:extLst>
      <p:ext uri="{BB962C8B-B14F-4D97-AF65-F5344CB8AC3E}">
        <p14:creationId xmlns:p14="http://schemas.microsoft.com/office/powerpoint/2010/main" xmlns="" val="3336605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3100197" y="227354"/>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Прямоугольник 6"/>
          <p:cNvSpPr/>
          <p:nvPr/>
        </p:nvSpPr>
        <p:spPr>
          <a:xfrm>
            <a:off x="532263" y="2729552"/>
            <a:ext cx="3671247" cy="696036"/>
          </a:xfrm>
          <a:prstGeom prst="rect">
            <a:avLst/>
          </a:prstGeom>
          <a:solidFill>
            <a:schemeClr val="bg1"/>
          </a:solidFill>
          <a:ln w="12700" cap="flat">
            <a:noFill/>
            <a:prstDash val="solid"/>
            <a:miter/>
          </a:ln>
        </p:spPr>
        <p:txBody>
          <a:bodyPr rtlCol="0" anchor="ctr"/>
          <a:lstStyle/>
          <a:p>
            <a:pPr algn="l"/>
            <a:endParaRPr lang="ru-RU" dirty="0"/>
          </a:p>
        </p:txBody>
      </p:sp>
      <p:pic>
        <p:nvPicPr>
          <p:cNvPr id="8" name="Picture 2" descr="C:\fimg1941715_dohod_rossiyskogo_byudzheta.jpg"/>
          <p:cNvPicPr>
            <a:picLocks noChangeAspect="1" noChangeArrowheads="1"/>
          </p:cNvPicPr>
          <p:nvPr/>
        </p:nvPicPr>
        <p:blipFill>
          <a:blip r:embed="rId4" cstate="print">
            <a:extLst/>
          </a:blip>
          <a:srcRect l="8161" r="14253"/>
          <a:stretch>
            <a:fillRect/>
          </a:stretch>
        </p:blipFill>
        <p:spPr bwMode="auto">
          <a:xfrm>
            <a:off x="7344099" y="1491412"/>
            <a:ext cx="4311088" cy="3888432"/>
          </a:xfrm>
          <a:prstGeom prst="trapezoid">
            <a:avLst/>
          </a:prstGeom>
          <a:ln>
            <a:noFill/>
          </a:ln>
          <a:effectLst>
            <a:outerShdw blurRad="63500" sx="102000" sy="102000" algn="ctr" rotWithShape="0">
              <a:prstClr val="black">
                <a:alpha val="40000"/>
              </a:prstClr>
            </a:outerShdw>
          </a:effectLst>
          <a:scene3d>
            <a:camera prst="perspectiveContrastingLeftFacing"/>
            <a:lightRig rig="flood" dir="t">
              <a:rot lat="0" lon="0" rev="13800000"/>
            </a:lightRig>
          </a:scene3d>
          <a:sp3d extrusionH="107950" prstMaterial="plastic">
            <a:bevelB/>
          </a:sp3d>
          <a:extLst/>
        </p:spPr>
      </p:pic>
      <p:graphicFrame>
        <p:nvGraphicFramePr>
          <p:cNvPr id="9" name="Схема 8"/>
          <p:cNvGraphicFramePr/>
          <p:nvPr>
            <p:extLst>
              <p:ext uri="{D42A27DB-BD31-4B8C-83A1-F6EECF244321}">
                <p14:modId xmlns:p14="http://schemas.microsoft.com/office/powerpoint/2010/main" xmlns="" val="2708042875"/>
              </p:ext>
            </p:extLst>
          </p:nvPr>
        </p:nvGraphicFramePr>
        <p:xfrm>
          <a:off x="387354" y="2060811"/>
          <a:ext cx="7287904" cy="39111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Прямоугольник 9"/>
          <p:cNvSpPr/>
          <p:nvPr/>
        </p:nvSpPr>
        <p:spPr>
          <a:xfrm>
            <a:off x="4031306" y="216382"/>
            <a:ext cx="3158237" cy="1323439"/>
          </a:xfrm>
          <a:prstGeom prst="rect">
            <a:avLst/>
          </a:prstGeom>
        </p:spPr>
        <p:txBody>
          <a:bodyPr wrap="none">
            <a:spAutoFit/>
          </a:bodyPr>
          <a:lstStyle/>
          <a:p>
            <a:r>
              <a:rPr lang="ru-RU" sz="8000" b="1" dirty="0">
                <a:gradFill>
                  <a:gsLst>
                    <a:gs pos="0">
                      <a:schemeClr val="accent1"/>
                    </a:gs>
                    <a:gs pos="100000">
                      <a:schemeClr val="accent3"/>
                    </a:gs>
                  </a:gsLst>
                  <a:lin ang="0" scaled="1"/>
                </a:gradFill>
                <a:latin typeface="+mj-lt"/>
                <a:ea typeface="+mj-ea"/>
                <a:cs typeface="+mj-cs"/>
              </a:rPr>
              <a:t>НДФЛ</a:t>
            </a:r>
          </a:p>
        </p:txBody>
      </p:sp>
    </p:spTree>
    <p:extLst>
      <p:ext uri="{BB962C8B-B14F-4D97-AF65-F5344CB8AC3E}">
        <p14:creationId xmlns:p14="http://schemas.microsoft.com/office/powerpoint/2010/main" xmlns="" val="4190971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46509" y="0"/>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Рисунок 3" descr="a-purple-pouch-bag-vector-1119974_002.jpg"/>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xmlns="">
                  <a14:imgLayer r:embed="rId5">
                    <a14:imgEffect>
                      <a14:colorTemperature colorTemp="11200"/>
                    </a14:imgEffect>
                    <a14:imgEffect>
                      <a14:saturation sat="400000"/>
                    </a14:imgEffect>
                  </a14:imgLayer>
                </a14:imgProps>
              </a:ext>
            </a:extLst>
          </a:blip>
          <a:stretch>
            <a:fillRect/>
          </a:stretch>
        </p:blipFill>
        <p:spPr>
          <a:xfrm>
            <a:off x="3780429" y="1635383"/>
            <a:ext cx="4039737" cy="3533698"/>
          </a:xfrm>
          <a:prstGeom prst="rect">
            <a:avLst/>
          </a:prstGeom>
          <a:ln>
            <a:noFill/>
          </a:ln>
          <a:effectLst>
            <a:softEdge rad="112500"/>
          </a:effectLst>
        </p:spPr>
      </p:pic>
      <p:sp>
        <p:nvSpPr>
          <p:cNvPr id="5" name="Заголовок 1"/>
          <p:cNvSpPr txBox="1">
            <a:spLocks/>
          </p:cNvSpPr>
          <p:nvPr/>
        </p:nvSpPr>
        <p:spPr>
          <a:xfrm>
            <a:off x="1256489" y="48000"/>
            <a:ext cx="8960201" cy="1440160"/>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lnSpc>
                <a:spcPct val="100000"/>
              </a:lnSpc>
              <a:spcBef>
                <a:spcPts val="0"/>
              </a:spcBef>
              <a:defRPr/>
            </a:pPr>
            <a:r>
              <a:rPr lang="ru-RU" sz="4800" dirty="0"/>
              <a:t>Налог на </a:t>
            </a:r>
            <a:br>
              <a:rPr lang="ru-RU" sz="4800" dirty="0"/>
            </a:br>
            <a:r>
              <a:rPr lang="ru-RU" sz="4800" dirty="0"/>
              <a:t>совокупный доход</a:t>
            </a:r>
            <a:br>
              <a:rPr lang="ru-RU" sz="4800" dirty="0"/>
            </a:br>
            <a:r>
              <a:rPr lang="ru-RU" sz="3200" dirty="0" smtClean="0"/>
              <a:t> </a:t>
            </a:r>
            <a:br>
              <a:rPr lang="ru-RU" sz="3200" dirty="0" smtClean="0"/>
            </a:br>
            <a:endParaRPr lang="ru-RU" sz="3200" dirty="0"/>
          </a:p>
        </p:txBody>
      </p:sp>
      <p:sp>
        <p:nvSpPr>
          <p:cNvPr id="7" name="Rectangle 5"/>
          <p:cNvSpPr>
            <a:spLocks noChangeArrowheads="1"/>
          </p:cNvSpPr>
          <p:nvPr/>
        </p:nvSpPr>
        <p:spPr bwMode="auto">
          <a:xfrm>
            <a:off x="8461293" y="3897761"/>
            <a:ext cx="771365" cy="369332"/>
          </a:xfrm>
          <a:prstGeom prst="rect">
            <a:avLst/>
          </a:prstGeom>
          <a:noFill/>
          <a:ln w="9525">
            <a:noFill/>
            <a:miter lim="800000"/>
            <a:headEnd/>
            <a:tailEnd/>
          </a:ln>
          <a:effectLst/>
        </p:spPr>
        <p:txBody>
          <a:bodyPr wrap="none">
            <a:spAutoFit/>
          </a:bodyPr>
          <a:lstStyle/>
          <a:p>
            <a:pPr>
              <a:defRPr/>
            </a:pPr>
            <a:r>
              <a:rPr lang="ru-RU" b="1" dirty="0">
                <a:solidFill>
                  <a:schemeClr val="accent3"/>
                </a:solidFill>
                <a:latin typeface="+mj-lt"/>
                <a:ea typeface="+mj-ea"/>
                <a:cs typeface="+mj-cs"/>
              </a:rPr>
              <a:t>ЕНВД</a:t>
            </a:r>
          </a:p>
        </p:txBody>
      </p:sp>
      <p:sp>
        <p:nvSpPr>
          <p:cNvPr id="8" name="Rectangle 6"/>
          <p:cNvSpPr>
            <a:spLocks noChangeArrowheads="1"/>
          </p:cNvSpPr>
          <p:nvPr/>
        </p:nvSpPr>
        <p:spPr bwMode="auto">
          <a:xfrm rot="20548">
            <a:off x="912518" y="2858466"/>
            <a:ext cx="2851025" cy="369332"/>
          </a:xfrm>
          <a:prstGeom prst="rect">
            <a:avLst/>
          </a:prstGeom>
          <a:noFill/>
          <a:ln w="9525">
            <a:noFill/>
            <a:miter lim="800000"/>
            <a:headEnd/>
            <a:tailEnd/>
          </a:ln>
          <a:effectLst/>
        </p:spPr>
        <p:txBody>
          <a:bodyPr wrap="square">
            <a:spAutoFit/>
          </a:bodyPr>
          <a:lstStyle/>
          <a:p>
            <a:pPr>
              <a:defRPr/>
            </a:pPr>
            <a:r>
              <a:rPr lang="ru-RU" b="1" dirty="0">
                <a:solidFill>
                  <a:schemeClr val="accent3"/>
                </a:solidFill>
                <a:latin typeface="+mj-lt"/>
                <a:ea typeface="+mj-ea"/>
                <a:cs typeface="+mj-cs"/>
              </a:rPr>
              <a:t>Платежи за патент</a:t>
            </a:r>
          </a:p>
        </p:txBody>
      </p:sp>
      <p:sp>
        <p:nvSpPr>
          <p:cNvPr id="9" name="Rectangle 7"/>
          <p:cNvSpPr>
            <a:spLocks noChangeArrowheads="1"/>
          </p:cNvSpPr>
          <p:nvPr/>
        </p:nvSpPr>
        <p:spPr bwMode="auto">
          <a:xfrm>
            <a:off x="7823225" y="2679480"/>
            <a:ext cx="4091271" cy="646331"/>
          </a:xfrm>
          <a:prstGeom prst="rect">
            <a:avLst/>
          </a:prstGeom>
          <a:noFill/>
          <a:ln w="9525">
            <a:noFill/>
            <a:miter lim="800000"/>
            <a:headEnd/>
            <a:tailEnd/>
          </a:ln>
          <a:effectLst/>
        </p:spPr>
        <p:txBody>
          <a:bodyPr wrap="square">
            <a:spAutoFit/>
          </a:bodyPr>
          <a:lstStyle/>
          <a:p>
            <a:pPr>
              <a:defRPr/>
            </a:pPr>
            <a:r>
              <a:rPr lang="ru-RU" b="1" dirty="0">
                <a:solidFill>
                  <a:schemeClr val="accent1"/>
                </a:solidFill>
                <a:latin typeface="+mj-lt"/>
                <a:ea typeface="+mj-ea"/>
                <a:cs typeface="+mj-cs"/>
              </a:rPr>
              <a:t>Налог по упрощенной системе </a:t>
            </a:r>
          </a:p>
          <a:p>
            <a:pPr>
              <a:defRPr/>
            </a:pPr>
            <a:r>
              <a:rPr lang="ru-RU" b="1" dirty="0">
                <a:solidFill>
                  <a:schemeClr val="accent1"/>
                </a:solidFill>
                <a:latin typeface="+mj-lt"/>
                <a:ea typeface="+mj-ea"/>
                <a:cs typeface="+mj-cs"/>
              </a:rPr>
              <a:t>налогообложения</a:t>
            </a:r>
          </a:p>
        </p:txBody>
      </p:sp>
      <p:sp>
        <p:nvSpPr>
          <p:cNvPr id="10" name="Rectangle 8"/>
          <p:cNvSpPr>
            <a:spLocks noChangeArrowheads="1"/>
          </p:cNvSpPr>
          <p:nvPr/>
        </p:nvSpPr>
        <p:spPr bwMode="auto">
          <a:xfrm>
            <a:off x="754670" y="3758129"/>
            <a:ext cx="2466202" cy="369332"/>
          </a:xfrm>
          <a:prstGeom prst="rect">
            <a:avLst/>
          </a:prstGeom>
          <a:noFill/>
          <a:ln w="9525">
            <a:noFill/>
            <a:miter lim="800000"/>
            <a:headEnd/>
            <a:tailEnd/>
          </a:ln>
          <a:effectLst/>
        </p:spPr>
        <p:txBody>
          <a:bodyPr wrap="square">
            <a:spAutoFit/>
          </a:bodyPr>
          <a:lstStyle/>
          <a:p>
            <a:pPr>
              <a:defRPr/>
            </a:pPr>
            <a:r>
              <a:rPr lang="ru-RU" b="1" dirty="0">
                <a:solidFill>
                  <a:schemeClr val="accent1"/>
                </a:solidFill>
                <a:latin typeface="+mj-lt"/>
                <a:ea typeface="+mj-ea"/>
                <a:cs typeface="+mj-cs"/>
              </a:rPr>
              <a:t>Единый с/</a:t>
            </a:r>
            <a:r>
              <a:rPr lang="ru-RU" b="1" dirty="0" err="1">
                <a:solidFill>
                  <a:schemeClr val="accent1"/>
                </a:solidFill>
                <a:latin typeface="+mj-lt"/>
                <a:ea typeface="+mj-ea"/>
                <a:cs typeface="+mj-cs"/>
              </a:rPr>
              <a:t>х</a:t>
            </a:r>
            <a:r>
              <a:rPr lang="ru-RU" b="1" dirty="0">
                <a:solidFill>
                  <a:schemeClr val="accent1"/>
                </a:solidFill>
                <a:latin typeface="+mj-lt"/>
                <a:ea typeface="+mj-ea"/>
                <a:cs typeface="+mj-cs"/>
              </a:rPr>
              <a:t> налог </a:t>
            </a:r>
          </a:p>
        </p:txBody>
      </p:sp>
      <p:sp>
        <p:nvSpPr>
          <p:cNvPr id="11" name="AutoShape 14"/>
          <p:cNvSpPr>
            <a:spLocks noChangeArrowheads="1"/>
          </p:cNvSpPr>
          <p:nvPr/>
        </p:nvSpPr>
        <p:spPr bwMode="auto">
          <a:xfrm>
            <a:off x="911439" y="3181207"/>
            <a:ext cx="3336525" cy="358775"/>
          </a:xfrm>
          <a:prstGeom prst="rightArrow">
            <a:avLst>
              <a:gd name="adj1" fmla="val 50000"/>
              <a:gd name="adj2" fmla="val 1806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2800">
              <a:solidFill>
                <a:schemeClr val="tx1"/>
              </a:solidFill>
            </a:endParaRPr>
          </a:p>
        </p:txBody>
      </p:sp>
      <p:sp>
        <p:nvSpPr>
          <p:cNvPr id="12" name="AutoShape 15"/>
          <p:cNvSpPr>
            <a:spLocks noChangeArrowheads="1"/>
          </p:cNvSpPr>
          <p:nvPr/>
        </p:nvSpPr>
        <p:spPr bwMode="auto">
          <a:xfrm rot="10800000">
            <a:off x="7225705" y="3250013"/>
            <a:ext cx="4456778" cy="360362"/>
          </a:xfrm>
          <a:prstGeom prst="rightArrow">
            <a:avLst>
              <a:gd name="adj1" fmla="val 50000"/>
              <a:gd name="adj2" fmla="val 162088"/>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2800">
              <a:solidFill>
                <a:schemeClr val="tx1"/>
              </a:solidFill>
            </a:endParaRPr>
          </a:p>
        </p:txBody>
      </p:sp>
      <p:sp>
        <p:nvSpPr>
          <p:cNvPr id="13" name="AutoShape 16"/>
          <p:cNvSpPr>
            <a:spLocks noChangeArrowheads="1"/>
          </p:cNvSpPr>
          <p:nvPr/>
        </p:nvSpPr>
        <p:spPr bwMode="auto">
          <a:xfrm rot="10800000">
            <a:off x="7678075" y="4255293"/>
            <a:ext cx="1590675" cy="360362"/>
          </a:xfrm>
          <a:prstGeom prst="rightArrow">
            <a:avLst>
              <a:gd name="adj1" fmla="val 50000"/>
              <a:gd name="adj2" fmla="val 1931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2800" dirty="0">
              <a:solidFill>
                <a:schemeClr val="tx1"/>
              </a:solidFill>
            </a:endParaRPr>
          </a:p>
        </p:txBody>
      </p:sp>
      <p:sp>
        <p:nvSpPr>
          <p:cNvPr id="14" name="AutoShape 14"/>
          <p:cNvSpPr>
            <a:spLocks noChangeArrowheads="1"/>
          </p:cNvSpPr>
          <p:nvPr/>
        </p:nvSpPr>
        <p:spPr bwMode="auto">
          <a:xfrm>
            <a:off x="911439" y="4122631"/>
            <a:ext cx="2376487" cy="288925"/>
          </a:xfrm>
          <a:prstGeom prst="rightArrow">
            <a:avLst>
              <a:gd name="adj1" fmla="val 56394"/>
              <a:gd name="adj2" fmla="val 1806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2800">
              <a:solidFill>
                <a:schemeClr val="tx1"/>
              </a:solidFill>
            </a:endParaRPr>
          </a:p>
        </p:txBody>
      </p:sp>
      <p:sp>
        <p:nvSpPr>
          <p:cNvPr id="15" name="TextBox 14"/>
          <p:cNvSpPr txBox="1"/>
          <p:nvPr/>
        </p:nvSpPr>
        <p:spPr>
          <a:xfrm>
            <a:off x="3316406" y="5008728"/>
            <a:ext cx="4910569" cy="1631216"/>
          </a:xfrm>
          <a:prstGeom prst="rect">
            <a:avLst/>
          </a:prstGeom>
          <a:noFill/>
        </p:spPr>
        <p:txBody>
          <a:bodyPr wrap="square">
            <a:spAutoFit/>
          </a:bodyPr>
          <a:lstStyle/>
          <a:p>
            <a:pPr algn="ctr">
              <a:defRPr/>
            </a:pPr>
            <a:r>
              <a:rPr lang="ru-RU" sz="2800" b="1" dirty="0" smtClean="0">
                <a:solidFill>
                  <a:schemeClr val="accent3"/>
                </a:solidFill>
                <a:latin typeface="+mj-lt"/>
                <a:ea typeface="+mj-ea"/>
                <a:cs typeface="+mj-cs"/>
              </a:rPr>
              <a:t>Темпы </a:t>
            </a:r>
            <a:r>
              <a:rPr lang="ru-RU" sz="2800" b="1" dirty="0">
                <a:solidFill>
                  <a:schemeClr val="accent3"/>
                </a:solidFill>
                <a:latin typeface="+mj-lt"/>
                <a:ea typeface="+mj-ea"/>
                <a:cs typeface="+mj-cs"/>
              </a:rPr>
              <a:t>роста </a:t>
            </a:r>
            <a:r>
              <a:rPr lang="ru-RU" sz="3600" b="1" dirty="0" smtClean="0">
                <a:solidFill>
                  <a:schemeClr val="accent3"/>
                </a:solidFill>
                <a:latin typeface="+mj-lt"/>
                <a:ea typeface="+mj-ea"/>
                <a:cs typeface="+mj-cs"/>
              </a:rPr>
              <a:t>131,6</a:t>
            </a:r>
            <a:r>
              <a:rPr lang="ru-RU" sz="2800" b="1" dirty="0" smtClean="0">
                <a:solidFill>
                  <a:schemeClr val="accent3"/>
                </a:solidFill>
                <a:latin typeface="+mj-lt"/>
                <a:ea typeface="+mj-ea"/>
                <a:cs typeface="+mj-cs"/>
              </a:rPr>
              <a:t>%</a:t>
            </a:r>
            <a:endParaRPr lang="ru-RU" sz="2800" b="1" dirty="0">
              <a:solidFill>
                <a:schemeClr val="accent3"/>
              </a:solidFill>
              <a:latin typeface="+mj-lt"/>
              <a:ea typeface="+mj-ea"/>
              <a:cs typeface="+mj-cs"/>
            </a:endParaRPr>
          </a:p>
          <a:p>
            <a:pPr algn="ctr">
              <a:defRPr/>
            </a:pPr>
            <a:endParaRPr lang="ru-RU" sz="2800" b="1" dirty="0" smtClean="0">
              <a:solidFill>
                <a:schemeClr val="accent3"/>
              </a:solidFill>
              <a:latin typeface="+mj-lt"/>
              <a:ea typeface="+mj-ea"/>
              <a:cs typeface="+mj-cs"/>
            </a:endParaRPr>
          </a:p>
          <a:p>
            <a:pPr algn="ctr">
              <a:defRPr/>
            </a:pPr>
            <a:r>
              <a:rPr lang="ru-RU" sz="2800" b="1" dirty="0" smtClean="0">
                <a:solidFill>
                  <a:schemeClr val="accent3"/>
                </a:solidFill>
                <a:latin typeface="+mj-lt"/>
                <a:ea typeface="+mj-ea"/>
                <a:cs typeface="+mj-cs"/>
              </a:rPr>
              <a:t>на  </a:t>
            </a:r>
            <a:r>
              <a:rPr lang="ru-RU" sz="3600" b="1" dirty="0" smtClean="0">
                <a:solidFill>
                  <a:schemeClr val="accent3"/>
                </a:solidFill>
                <a:latin typeface="+mj-lt"/>
                <a:ea typeface="+mj-ea"/>
                <a:cs typeface="+mj-cs"/>
              </a:rPr>
              <a:t>25,3</a:t>
            </a:r>
            <a:r>
              <a:rPr lang="ru-RU" sz="2800" b="1" dirty="0" smtClean="0">
                <a:solidFill>
                  <a:schemeClr val="accent3"/>
                </a:solidFill>
                <a:latin typeface="+mj-lt"/>
                <a:ea typeface="+mj-ea"/>
                <a:cs typeface="+mj-cs"/>
              </a:rPr>
              <a:t> млн. руб</a:t>
            </a:r>
            <a:r>
              <a:rPr lang="ru-RU" sz="2400" b="1" dirty="0" smtClean="0">
                <a:ln w="9525">
                  <a:solidFill>
                    <a:schemeClr val="bg1"/>
                  </a:solidFill>
                  <a:prstDash val="solid"/>
                </a:ln>
                <a:solidFill>
                  <a:schemeClr val="accent3"/>
                </a:solidFill>
                <a:ea typeface="+mj-ea"/>
                <a:cs typeface="+mj-cs"/>
              </a:rPr>
              <a:t>.</a:t>
            </a:r>
          </a:p>
        </p:txBody>
      </p:sp>
      <p:sp>
        <p:nvSpPr>
          <p:cNvPr id="16" name="AutoShape 14"/>
          <p:cNvSpPr>
            <a:spLocks noChangeArrowheads="1"/>
          </p:cNvSpPr>
          <p:nvPr/>
        </p:nvSpPr>
        <p:spPr bwMode="auto">
          <a:xfrm rot="16200000">
            <a:off x="2947917" y="5773002"/>
            <a:ext cx="1337480" cy="191070"/>
          </a:xfrm>
          <a:prstGeom prst="rightArrow">
            <a:avLst>
              <a:gd name="adj1" fmla="val 56394"/>
              <a:gd name="adj2" fmla="val 180632"/>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sz="2800">
              <a:solidFill>
                <a:schemeClr val="tx1"/>
              </a:solidFill>
            </a:endParaRPr>
          </a:p>
        </p:txBody>
      </p:sp>
      <p:sp>
        <p:nvSpPr>
          <p:cNvPr id="18" name="Rectangle 6"/>
          <p:cNvSpPr>
            <a:spLocks noChangeArrowheads="1"/>
          </p:cNvSpPr>
          <p:nvPr/>
        </p:nvSpPr>
        <p:spPr bwMode="auto">
          <a:xfrm rot="20548">
            <a:off x="4203432" y="3327806"/>
            <a:ext cx="3287992" cy="1323439"/>
          </a:xfrm>
          <a:prstGeom prst="rect">
            <a:avLst/>
          </a:prstGeom>
          <a:noFill/>
          <a:ln w="9525">
            <a:noFill/>
            <a:miter lim="800000"/>
            <a:headEnd/>
            <a:tailEnd/>
          </a:ln>
          <a:effectLst/>
        </p:spPr>
        <p:txBody>
          <a:bodyPr wrap="square">
            <a:spAutoFit/>
          </a:bodyPr>
          <a:lstStyle/>
          <a:p>
            <a:pPr algn="ctr">
              <a:defRPr/>
            </a:pPr>
            <a:r>
              <a:rPr lang="ru-RU" sz="4800" b="1" dirty="0" smtClean="0">
                <a:gradFill>
                  <a:gsLst>
                    <a:gs pos="0">
                      <a:schemeClr val="accent1"/>
                    </a:gs>
                    <a:gs pos="100000">
                      <a:schemeClr val="accent3"/>
                    </a:gs>
                  </a:gsLst>
                  <a:lin ang="0" scaled="1"/>
                </a:gradFill>
                <a:latin typeface="+mj-lt"/>
                <a:ea typeface="+mj-ea"/>
                <a:cs typeface="+mj-cs"/>
              </a:rPr>
              <a:t>105,4 </a:t>
            </a:r>
            <a:r>
              <a:rPr lang="ru-RU" sz="3200" b="1" dirty="0" smtClean="0">
                <a:gradFill>
                  <a:gsLst>
                    <a:gs pos="0">
                      <a:schemeClr val="accent1"/>
                    </a:gs>
                    <a:gs pos="100000">
                      <a:schemeClr val="accent3"/>
                    </a:gs>
                  </a:gsLst>
                  <a:lin ang="0" scaled="1"/>
                </a:gradFill>
                <a:latin typeface="+mj-lt"/>
                <a:ea typeface="+mj-ea"/>
                <a:cs typeface="+mj-cs"/>
              </a:rPr>
              <a:t>млн.руб.</a:t>
            </a:r>
            <a:endParaRPr lang="ru-RU" sz="3200" b="1" dirty="0">
              <a:gradFill>
                <a:gsLst>
                  <a:gs pos="0">
                    <a:schemeClr val="accent1"/>
                  </a:gs>
                  <a:gs pos="100000">
                    <a:schemeClr val="accent3"/>
                  </a:gs>
                </a:gsLst>
                <a:lin ang="0" scaled="1"/>
              </a:gradFill>
              <a:latin typeface="+mj-lt"/>
              <a:ea typeface="+mj-ea"/>
              <a:cs typeface="+mj-cs"/>
            </a:endParaRPr>
          </a:p>
        </p:txBody>
      </p:sp>
    </p:spTree>
    <p:extLst>
      <p:ext uri="{BB962C8B-B14F-4D97-AF65-F5344CB8AC3E}">
        <p14:creationId xmlns:p14="http://schemas.microsoft.com/office/powerpoint/2010/main" xmlns="" val="28078697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jpg"/>
          <p:cNvPicPr>
            <a:picLocks noChangeAspect="1"/>
          </p:cNvPicPr>
          <p:nvPr/>
        </p:nvPicPr>
        <p:blipFill>
          <a:blip r:embed="rId2" cstate="print"/>
          <a:stretch>
            <a:fillRect/>
          </a:stretch>
        </p:blipFill>
        <p:spPr>
          <a:xfrm>
            <a:off x="2852382" y="3746281"/>
            <a:ext cx="3409686" cy="2584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р.jpg"/>
          <p:cNvPicPr>
            <a:picLocks noChangeAspect="1"/>
          </p:cNvPicPr>
          <p:nvPr/>
        </p:nvPicPr>
        <p:blipFill>
          <a:blip r:embed="rId3" cstate="print"/>
          <a:stretch>
            <a:fillRect/>
          </a:stretch>
        </p:blipFill>
        <p:spPr>
          <a:xfrm>
            <a:off x="327545" y="1363908"/>
            <a:ext cx="3564217" cy="269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Заголовок 1"/>
          <p:cNvSpPr txBox="1">
            <a:spLocks/>
          </p:cNvSpPr>
          <p:nvPr/>
        </p:nvSpPr>
        <p:spPr>
          <a:xfrm>
            <a:off x="0" y="239462"/>
            <a:ext cx="11423175" cy="1057076"/>
          </a:xfrm>
          <a:prstGeom prst="rect">
            <a:avLst/>
          </a:prstGeom>
        </p:spPr>
        <p:txBody>
          <a:bodyPr rtlCol="0">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defRPr/>
            </a:pPr>
            <a:r>
              <a:rPr lang="ru-RU" sz="5000" dirty="0"/>
              <a:t>Доходы от </a:t>
            </a:r>
            <a:r>
              <a:rPr lang="ru-RU" sz="5000" dirty="0" smtClean="0"/>
              <a:t>уплаты </a:t>
            </a:r>
            <a:r>
              <a:rPr lang="ru-RU" sz="5000" dirty="0"/>
              <a:t>акцизов</a:t>
            </a:r>
          </a:p>
        </p:txBody>
      </p:sp>
      <p:sp>
        <p:nvSpPr>
          <p:cNvPr id="8" name="TextBox 7"/>
          <p:cNvSpPr txBox="1"/>
          <p:nvPr/>
        </p:nvSpPr>
        <p:spPr>
          <a:xfrm>
            <a:off x="5272864" y="1059460"/>
            <a:ext cx="2943088" cy="1846659"/>
          </a:xfrm>
          <a:prstGeom prst="rect">
            <a:avLst/>
          </a:prstGeom>
          <a:noFill/>
        </p:spPr>
        <p:txBody>
          <a:bodyPr wrap="square">
            <a:spAutoFit/>
          </a:bodyPr>
          <a:lstStyle/>
          <a:p>
            <a:pPr algn="ctr">
              <a:defRPr/>
            </a:pPr>
            <a:r>
              <a:rPr lang="ru-RU" sz="3000" b="1" dirty="0" smtClean="0">
                <a:solidFill>
                  <a:schemeClr val="tx2">
                    <a:lumMod val="60000"/>
                    <a:lumOff val="40000"/>
                  </a:schemeClr>
                </a:solidFill>
              </a:rPr>
              <a:t>Прогноз</a:t>
            </a:r>
          </a:p>
          <a:p>
            <a:pPr algn="ctr">
              <a:defRPr/>
            </a:pPr>
            <a:r>
              <a:rPr lang="ru-RU" sz="3600" b="1" dirty="0" smtClean="0">
                <a:gradFill>
                  <a:gsLst>
                    <a:gs pos="0">
                      <a:schemeClr val="accent1"/>
                    </a:gs>
                    <a:gs pos="100000">
                      <a:schemeClr val="accent3"/>
                    </a:gs>
                  </a:gsLst>
                  <a:lin ang="0" scaled="1"/>
                </a:gradFill>
                <a:latin typeface="+mj-lt"/>
                <a:ea typeface="+mj-ea"/>
                <a:cs typeface="+mj-cs"/>
              </a:rPr>
              <a:t>15,9</a:t>
            </a:r>
            <a:r>
              <a:rPr lang="ru-RU" sz="3000" b="1" dirty="0" smtClean="0">
                <a:solidFill>
                  <a:schemeClr val="tx2">
                    <a:lumMod val="60000"/>
                    <a:lumOff val="40000"/>
                  </a:schemeClr>
                </a:solidFill>
              </a:rPr>
              <a:t> млн. руб.</a:t>
            </a:r>
          </a:p>
          <a:p>
            <a:pPr algn="ctr">
              <a:defRPr/>
            </a:pPr>
            <a:r>
              <a:rPr lang="ru-RU" sz="2400" dirty="0" smtClean="0">
                <a:solidFill>
                  <a:schemeClr val="tx2">
                    <a:lumMod val="60000"/>
                    <a:lumOff val="40000"/>
                  </a:schemeClr>
                </a:solidFill>
              </a:rPr>
              <a:t> </a:t>
            </a:r>
          </a:p>
          <a:p>
            <a:pPr algn="ctr">
              <a:defRPr/>
            </a:pPr>
            <a:endParaRPr lang="ru-RU" sz="2400" dirty="0">
              <a:solidFill>
                <a:schemeClr val="tx2">
                  <a:lumMod val="60000"/>
                  <a:lumOff val="40000"/>
                </a:schemeClr>
              </a:solidFill>
            </a:endParaRPr>
          </a:p>
        </p:txBody>
      </p:sp>
      <p:sp>
        <p:nvSpPr>
          <p:cNvPr id="9" name="TextBox 8"/>
          <p:cNvSpPr txBox="1"/>
          <p:nvPr/>
        </p:nvSpPr>
        <p:spPr>
          <a:xfrm>
            <a:off x="8339674" y="1859558"/>
            <a:ext cx="1972656" cy="1015663"/>
          </a:xfrm>
          <a:prstGeom prst="rect">
            <a:avLst/>
          </a:prstGeom>
          <a:noFill/>
        </p:spPr>
        <p:txBody>
          <a:bodyPr wrap="none">
            <a:spAutoFit/>
          </a:bodyPr>
          <a:lstStyle/>
          <a:p>
            <a:pPr>
              <a:defRPr/>
            </a:pPr>
            <a:r>
              <a:rPr lang="ru-RU" sz="2400" b="1" dirty="0" smtClean="0">
                <a:solidFill>
                  <a:schemeClr val="accent3"/>
                </a:solidFill>
              </a:rPr>
              <a:t>Темп роста </a:t>
            </a:r>
          </a:p>
          <a:p>
            <a:pPr algn="ctr">
              <a:defRPr/>
            </a:pPr>
            <a:r>
              <a:rPr lang="ru-RU" sz="3600" b="1" dirty="0" smtClean="0">
                <a:gradFill>
                  <a:gsLst>
                    <a:gs pos="0">
                      <a:schemeClr val="accent1"/>
                    </a:gs>
                    <a:gs pos="100000">
                      <a:schemeClr val="accent3"/>
                    </a:gs>
                  </a:gsLst>
                  <a:lin ang="0" scaled="1"/>
                </a:gradFill>
                <a:latin typeface="+mj-lt"/>
                <a:ea typeface="+mj-ea"/>
                <a:cs typeface="+mj-cs"/>
              </a:rPr>
              <a:t>111,9%</a:t>
            </a:r>
            <a:endParaRPr lang="ru-RU" sz="3600" b="1" dirty="0">
              <a:gradFill>
                <a:gsLst>
                  <a:gs pos="0">
                    <a:schemeClr val="accent1"/>
                  </a:gs>
                  <a:gs pos="100000">
                    <a:schemeClr val="accent3"/>
                  </a:gs>
                </a:gsLst>
                <a:lin ang="0" scaled="1"/>
              </a:gradFill>
              <a:latin typeface="+mj-lt"/>
              <a:ea typeface="+mj-ea"/>
              <a:cs typeface="+mj-cs"/>
            </a:endParaRPr>
          </a:p>
        </p:txBody>
      </p:sp>
      <p:sp>
        <p:nvSpPr>
          <p:cNvPr id="11" name="Круговая стрелка 10"/>
          <p:cNvSpPr/>
          <p:nvPr/>
        </p:nvSpPr>
        <p:spPr>
          <a:xfrm rot="8628041" flipH="1">
            <a:off x="5828972" y="2525913"/>
            <a:ext cx="4278692" cy="3122378"/>
          </a:xfrm>
          <a:prstGeom prst="circular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xmlns="" val="4008907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dirty="0"/>
              <a:t>О Бокситогорском </a:t>
            </a:r>
            <a:r>
              <a:rPr lang="en-US" dirty="0" smtClean="0"/>
              <a:t/>
            </a:r>
            <a:br>
              <a:rPr lang="en-US" dirty="0" smtClean="0"/>
            </a:br>
            <a:r>
              <a:rPr lang="ru-RU" dirty="0" smtClean="0"/>
              <a:t>муниципальном </a:t>
            </a:r>
            <a:r>
              <a:rPr lang="ru-RU" dirty="0"/>
              <a:t>районе</a:t>
            </a:r>
          </a:p>
        </p:txBody>
      </p:sp>
      <p:sp>
        <p:nvSpPr>
          <p:cNvPr id="3" name="Подзаголовок 2"/>
          <p:cNvSpPr>
            <a:spLocks noGrp="1"/>
          </p:cNvSpPr>
          <p:nvPr>
            <p:ph type="subTitle" idx="1"/>
          </p:nvPr>
        </p:nvSpPr>
        <p:spPr>
          <a:xfrm>
            <a:off x="6668859" y="2846044"/>
            <a:ext cx="4822556" cy="1275581"/>
          </a:xfrm>
        </p:spPr>
        <p:txBody>
          <a:bodyPr>
            <a:noAutofit/>
          </a:bodyPr>
          <a:lstStyle/>
          <a:p>
            <a:pPr>
              <a:lnSpc>
                <a:spcPct val="100000"/>
              </a:lnSpc>
              <a:spcBef>
                <a:spcPts val="0"/>
              </a:spcBef>
            </a:pPr>
            <a:r>
              <a:rPr lang="ru-RU" sz="2400" dirty="0">
                <a:solidFill>
                  <a:schemeClr val="accent3">
                    <a:lumMod val="75000"/>
                  </a:schemeClr>
                </a:solidFill>
              </a:rPr>
              <a:t>Включает в себя 7 поселений:</a:t>
            </a:r>
          </a:p>
          <a:p>
            <a:pPr>
              <a:lnSpc>
                <a:spcPct val="100000"/>
              </a:lnSpc>
              <a:spcBef>
                <a:spcPts val="0"/>
              </a:spcBef>
            </a:pPr>
            <a:r>
              <a:rPr lang="ru-RU" sz="1600" dirty="0"/>
              <a:t> </a:t>
            </a:r>
            <a:r>
              <a:rPr lang="ru-RU" sz="2400" dirty="0">
                <a:solidFill>
                  <a:schemeClr val="accent3">
                    <a:lumMod val="75000"/>
                  </a:schemeClr>
                </a:solidFill>
              </a:rPr>
              <a:t>- 3 </a:t>
            </a:r>
            <a:r>
              <a:rPr lang="ru-RU" sz="2400" dirty="0" smtClean="0">
                <a:solidFill>
                  <a:schemeClr val="accent3">
                    <a:lumMod val="75000"/>
                  </a:schemeClr>
                </a:solidFill>
              </a:rPr>
              <a:t>городских</a:t>
            </a:r>
            <a:endParaRPr lang="ru-RU" sz="2400" dirty="0">
              <a:solidFill>
                <a:schemeClr val="accent3">
                  <a:lumMod val="75000"/>
                </a:schemeClr>
              </a:solidFill>
            </a:endParaRPr>
          </a:p>
          <a:p>
            <a:pPr>
              <a:lnSpc>
                <a:spcPct val="100000"/>
              </a:lnSpc>
              <a:spcBef>
                <a:spcPts val="0"/>
              </a:spcBef>
            </a:pPr>
            <a:r>
              <a:rPr lang="ru-RU" sz="2400" dirty="0">
                <a:solidFill>
                  <a:schemeClr val="accent3">
                    <a:lumMod val="75000"/>
                  </a:schemeClr>
                </a:solidFill>
              </a:rPr>
              <a:t> - 4 сельских</a:t>
            </a:r>
          </a:p>
        </p:txBody>
      </p:sp>
      <p:pic>
        <p:nvPicPr>
          <p:cNvPr id="7" name="Рисунок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0881" y="1825691"/>
            <a:ext cx="5796146" cy="4827592"/>
          </a:xfrm>
          <a:prstGeom prst="rect">
            <a:avLst/>
          </a:prstGeom>
        </p:spPr>
      </p:pic>
      <p:sp>
        <p:nvSpPr>
          <p:cNvPr id="6" name="Прямоугольник 5"/>
          <p:cNvSpPr/>
          <p:nvPr/>
        </p:nvSpPr>
        <p:spPr>
          <a:xfrm>
            <a:off x="6849985" y="5483954"/>
            <a:ext cx="2729551" cy="1200329"/>
          </a:xfrm>
          <a:prstGeom prst="rect">
            <a:avLst/>
          </a:prstGeom>
        </p:spPr>
        <p:txBody>
          <a:bodyPr wrap="square">
            <a:spAutoFit/>
          </a:bodyPr>
          <a:lstStyle/>
          <a:p>
            <a:pPr marL="285750" indent="-285750">
              <a:buFont typeface="Wingdings" pitchFamily="2" charset="2"/>
              <a:buChar char="Ø"/>
            </a:pPr>
            <a:r>
              <a:rPr lang="ru-RU" sz="2400" b="1" dirty="0">
                <a:solidFill>
                  <a:schemeClr val="accent1"/>
                </a:solidFill>
              </a:rPr>
              <a:t>261 </a:t>
            </a:r>
            <a:br>
              <a:rPr lang="ru-RU" sz="2400" b="1" dirty="0">
                <a:solidFill>
                  <a:schemeClr val="accent1"/>
                </a:solidFill>
              </a:rPr>
            </a:br>
            <a:r>
              <a:rPr lang="ru-RU" sz="2400" b="1" dirty="0">
                <a:solidFill>
                  <a:schemeClr val="accent1"/>
                </a:solidFill>
              </a:rPr>
              <a:t>населенный пункт</a:t>
            </a:r>
          </a:p>
        </p:txBody>
      </p:sp>
      <p:sp>
        <p:nvSpPr>
          <p:cNvPr id="8" name="Овал 7"/>
          <p:cNvSpPr/>
          <p:nvPr/>
        </p:nvSpPr>
        <p:spPr>
          <a:xfrm>
            <a:off x="5956434" y="4683110"/>
            <a:ext cx="804461" cy="750628"/>
          </a:xfrm>
          <a:prstGeom prst="ellipse">
            <a:avLst/>
          </a:prstGeom>
          <a:solidFill>
            <a:schemeClr val="accent3"/>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xmlns="" val="209931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Прямая соединительная линия 3"/>
          <p:cNvCxnSpPr/>
          <p:nvPr/>
        </p:nvCxnSpPr>
        <p:spPr>
          <a:xfrm flipH="1">
            <a:off x="5922396" y="0"/>
            <a:ext cx="35716" cy="6858000"/>
          </a:xfrm>
          <a:prstGeom prst="line">
            <a:avLst/>
          </a:prstGeom>
          <a:ln>
            <a:solidFill>
              <a:srgbClr val="6C21A5"/>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99172" y="47792"/>
            <a:ext cx="5568654" cy="1384995"/>
          </a:xfrm>
          <a:prstGeom prst="rect">
            <a:avLst/>
          </a:prstGeom>
          <a:noFill/>
        </p:spPr>
        <p:txBody>
          <a:bodyPr wrap="square">
            <a:spAutoFit/>
          </a:bodyPr>
          <a:lstStyle/>
          <a:p>
            <a:pPr algn="ctr">
              <a:defRPr/>
            </a:pPr>
            <a:r>
              <a:rPr lang="ru-RU" sz="2800" b="1" dirty="0">
                <a:gradFill>
                  <a:gsLst>
                    <a:gs pos="0">
                      <a:schemeClr val="accent1"/>
                    </a:gs>
                    <a:gs pos="100000">
                      <a:schemeClr val="accent3"/>
                    </a:gs>
                  </a:gsLst>
                  <a:lin ang="0" scaled="1"/>
                </a:gradFill>
                <a:latin typeface="+mj-lt"/>
                <a:ea typeface="+mj-ea"/>
                <a:cs typeface="+mj-cs"/>
              </a:rPr>
              <a:t>Доходы </a:t>
            </a:r>
            <a:r>
              <a:rPr lang="ru-RU" sz="2800" b="1" dirty="0" smtClean="0">
                <a:gradFill>
                  <a:gsLst>
                    <a:gs pos="0">
                      <a:schemeClr val="accent1"/>
                    </a:gs>
                    <a:gs pos="100000">
                      <a:schemeClr val="accent3"/>
                    </a:gs>
                  </a:gsLst>
                  <a:lin ang="0" scaled="1"/>
                </a:gradFill>
                <a:latin typeface="+mj-lt"/>
                <a:ea typeface="+mj-ea"/>
                <a:cs typeface="+mj-cs"/>
              </a:rPr>
              <a:t>от </a:t>
            </a:r>
          </a:p>
          <a:p>
            <a:pPr algn="ctr">
              <a:defRPr/>
            </a:pPr>
            <a:r>
              <a:rPr lang="ru-RU" sz="2800" b="1" dirty="0" smtClean="0">
                <a:gradFill>
                  <a:gsLst>
                    <a:gs pos="0">
                      <a:schemeClr val="accent1"/>
                    </a:gs>
                    <a:gs pos="100000">
                      <a:schemeClr val="accent3"/>
                    </a:gs>
                  </a:gsLst>
                  <a:lin ang="0" scaled="1"/>
                </a:gradFill>
                <a:latin typeface="+mj-lt"/>
                <a:ea typeface="+mj-ea"/>
                <a:cs typeface="+mj-cs"/>
              </a:rPr>
              <a:t>арендной платы за землю </a:t>
            </a:r>
          </a:p>
          <a:p>
            <a:pPr algn="ctr">
              <a:defRPr/>
            </a:pPr>
            <a:r>
              <a:rPr lang="ru-RU" sz="2800" b="1" dirty="0" smtClean="0">
                <a:gradFill>
                  <a:gsLst>
                    <a:gs pos="0">
                      <a:schemeClr val="accent1"/>
                    </a:gs>
                    <a:gs pos="100000">
                      <a:schemeClr val="accent3"/>
                    </a:gs>
                  </a:gsLst>
                  <a:lin ang="0" scaled="1"/>
                </a:gradFill>
                <a:latin typeface="+mj-lt"/>
                <a:ea typeface="+mj-ea"/>
                <a:cs typeface="+mj-cs"/>
              </a:rPr>
              <a:t>и имущество</a:t>
            </a:r>
            <a:endParaRPr lang="ru-RU" sz="2800" b="1" dirty="0">
              <a:gradFill>
                <a:gsLst>
                  <a:gs pos="0">
                    <a:schemeClr val="accent1"/>
                  </a:gs>
                  <a:gs pos="100000">
                    <a:schemeClr val="accent3"/>
                  </a:gs>
                </a:gsLst>
                <a:lin ang="0" scaled="1"/>
              </a:gradFill>
              <a:latin typeface="+mj-lt"/>
              <a:ea typeface="+mj-ea"/>
              <a:cs typeface="+mj-cs"/>
            </a:endParaRPr>
          </a:p>
        </p:txBody>
      </p:sp>
      <p:pic>
        <p:nvPicPr>
          <p:cNvPr id="6" name="Рисунок 5" descr="img39.jpg"/>
          <p:cNvPicPr>
            <a:picLocks noChangeAspect="1"/>
          </p:cNvPicPr>
          <p:nvPr/>
        </p:nvPicPr>
        <p:blipFill>
          <a:blip r:embed="rId2" cstate="print"/>
          <a:stretch>
            <a:fillRect/>
          </a:stretch>
        </p:blipFill>
        <p:spPr>
          <a:xfrm>
            <a:off x="6624123" y="3306249"/>
            <a:ext cx="3528392" cy="2646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7"/>
          <p:cNvSpPr txBox="1">
            <a:spLocks noChangeArrowheads="1"/>
          </p:cNvSpPr>
          <p:nvPr/>
        </p:nvSpPr>
        <p:spPr bwMode="auto">
          <a:xfrm>
            <a:off x="6291618" y="1869743"/>
            <a:ext cx="4640239" cy="1446550"/>
          </a:xfrm>
          <a:prstGeom prst="rect">
            <a:avLst/>
          </a:prstGeom>
          <a:noFill/>
          <a:ln w="9525">
            <a:noFill/>
            <a:miter lim="800000"/>
            <a:headEnd/>
            <a:tailEnd/>
          </a:ln>
        </p:spPr>
        <p:txBody>
          <a:bodyPr wrap="square">
            <a:spAutoFit/>
          </a:bodyPr>
          <a:lstStyle/>
          <a:p>
            <a:r>
              <a:rPr lang="ru-RU" sz="2400" b="1" dirty="0" smtClean="0">
                <a:solidFill>
                  <a:schemeClr val="accent1"/>
                </a:solidFill>
              </a:rPr>
              <a:t>Прогноз – </a:t>
            </a:r>
            <a:r>
              <a:rPr lang="ru-RU" sz="3200" b="1" dirty="0" smtClean="0">
                <a:solidFill>
                  <a:schemeClr val="accent1"/>
                </a:solidFill>
              </a:rPr>
              <a:t>63,6</a:t>
            </a:r>
            <a:r>
              <a:rPr lang="ru-RU" sz="2400" b="1" dirty="0" smtClean="0">
                <a:solidFill>
                  <a:schemeClr val="accent1"/>
                </a:solidFill>
              </a:rPr>
              <a:t> млн</a:t>
            </a:r>
            <a:r>
              <a:rPr lang="ru-RU" sz="2400" b="1" dirty="0">
                <a:solidFill>
                  <a:schemeClr val="accent1"/>
                </a:solidFill>
              </a:rPr>
              <a:t>. руб.</a:t>
            </a:r>
          </a:p>
          <a:p>
            <a:endParaRPr lang="ru-RU" sz="2400" b="1" dirty="0" smtClean="0">
              <a:solidFill>
                <a:schemeClr val="accent1"/>
              </a:solidFill>
            </a:endParaRPr>
          </a:p>
          <a:p>
            <a:r>
              <a:rPr lang="ru-RU" sz="2400" b="1" dirty="0" smtClean="0">
                <a:solidFill>
                  <a:schemeClr val="accent1"/>
                </a:solidFill>
              </a:rPr>
              <a:t>Темп </a:t>
            </a:r>
            <a:r>
              <a:rPr lang="ru-RU" sz="2400" b="1" dirty="0">
                <a:solidFill>
                  <a:schemeClr val="accent1"/>
                </a:solidFill>
              </a:rPr>
              <a:t>роста </a:t>
            </a:r>
            <a:r>
              <a:rPr lang="ru-RU" sz="2400" b="1" dirty="0" smtClean="0">
                <a:solidFill>
                  <a:schemeClr val="accent1"/>
                </a:solidFill>
              </a:rPr>
              <a:t> </a:t>
            </a:r>
            <a:r>
              <a:rPr lang="ru-RU" sz="3200" b="1" dirty="0" smtClean="0">
                <a:solidFill>
                  <a:schemeClr val="accent1"/>
                </a:solidFill>
              </a:rPr>
              <a:t>168,3%</a:t>
            </a:r>
            <a:endParaRPr lang="ru-RU" sz="2400" b="1" dirty="0">
              <a:solidFill>
                <a:schemeClr val="accent1"/>
              </a:solidFill>
            </a:endParaRPr>
          </a:p>
        </p:txBody>
      </p:sp>
      <p:sp>
        <p:nvSpPr>
          <p:cNvPr id="9" name="Прямоугольник 8"/>
          <p:cNvSpPr/>
          <p:nvPr/>
        </p:nvSpPr>
        <p:spPr>
          <a:xfrm>
            <a:off x="460896" y="-13648"/>
            <a:ext cx="5238276" cy="1384995"/>
          </a:xfrm>
          <a:prstGeom prst="rect">
            <a:avLst/>
          </a:prstGeom>
        </p:spPr>
        <p:txBody>
          <a:bodyPr wrap="square">
            <a:spAutoFit/>
          </a:bodyPr>
          <a:lstStyle/>
          <a:p>
            <a:pPr algn="ctr">
              <a:defRPr/>
            </a:pPr>
            <a:r>
              <a:rPr lang="ru-RU" sz="2800" b="1" dirty="0">
                <a:gradFill>
                  <a:gsLst>
                    <a:gs pos="0">
                      <a:schemeClr val="accent1"/>
                    </a:gs>
                    <a:gs pos="100000">
                      <a:schemeClr val="accent3"/>
                    </a:gs>
                  </a:gsLst>
                  <a:lin ang="0" scaled="1"/>
                </a:gradFill>
                <a:latin typeface="+mj-lt"/>
                <a:ea typeface="+mj-ea"/>
                <a:cs typeface="+mj-cs"/>
              </a:rPr>
              <a:t>Доходы от </a:t>
            </a:r>
            <a:r>
              <a:rPr lang="ru-RU" sz="2800" b="1" dirty="0" smtClean="0">
                <a:gradFill>
                  <a:gsLst>
                    <a:gs pos="0">
                      <a:schemeClr val="accent1"/>
                    </a:gs>
                    <a:gs pos="100000">
                      <a:schemeClr val="accent3"/>
                    </a:gs>
                  </a:gsLst>
                  <a:lin ang="0" scaled="1"/>
                </a:gradFill>
                <a:latin typeface="+mj-lt"/>
                <a:ea typeface="+mj-ea"/>
                <a:cs typeface="+mj-cs"/>
              </a:rPr>
              <a:t>реализации </a:t>
            </a:r>
            <a:r>
              <a:rPr lang="ru-RU" sz="2800" b="1" dirty="0">
                <a:gradFill>
                  <a:gsLst>
                    <a:gs pos="0">
                      <a:schemeClr val="accent1"/>
                    </a:gs>
                    <a:gs pos="100000">
                      <a:schemeClr val="accent3"/>
                    </a:gs>
                  </a:gsLst>
                  <a:lin ang="0" scaled="1"/>
                </a:gradFill>
                <a:latin typeface="+mj-lt"/>
                <a:ea typeface="+mj-ea"/>
                <a:cs typeface="+mj-cs"/>
              </a:rPr>
              <a:t/>
            </a:r>
            <a:br>
              <a:rPr lang="ru-RU" sz="2800" b="1" dirty="0">
                <a:gradFill>
                  <a:gsLst>
                    <a:gs pos="0">
                      <a:schemeClr val="accent1"/>
                    </a:gs>
                    <a:gs pos="100000">
                      <a:schemeClr val="accent3"/>
                    </a:gs>
                  </a:gsLst>
                  <a:lin ang="0" scaled="1"/>
                </a:gradFill>
                <a:latin typeface="+mj-lt"/>
                <a:ea typeface="+mj-ea"/>
                <a:cs typeface="+mj-cs"/>
              </a:rPr>
            </a:br>
            <a:r>
              <a:rPr lang="ru-RU" sz="2800" b="1" dirty="0">
                <a:gradFill>
                  <a:gsLst>
                    <a:gs pos="0">
                      <a:schemeClr val="accent1"/>
                    </a:gs>
                    <a:gs pos="100000">
                      <a:schemeClr val="accent3"/>
                    </a:gs>
                  </a:gsLst>
                  <a:lin ang="0" scaled="1"/>
                </a:gradFill>
                <a:latin typeface="+mj-lt"/>
                <a:ea typeface="+mj-ea"/>
                <a:cs typeface="+mj-cs"/>
              </a:rPr>
              <a:t>имущества и </a:t>
            </a:r>
          </a:p>
          <a:p>
            <a:pPr algn="ctr">
              <a:defRPr/>
            </a:pPr>
            <a:r>
              <a:rPr lang="ru-RU" sz="2800" b="1" dirty="0">
                <a:gradFill>
                  <a:gsLst>
                    <a:gs pos="0">
                      <a:schemeClr val="accent1"/>
                    </a:gs>
                    <a:gs pos="100000">
                      <a:schemeClr val="accent3"/>
                    </a:gs>
                  </a:gsLst>
                  <a:lin ang="0" scaled="1"/>
                </a:gradFill>
                <a:latin typeface="+mj-lt"/>
                <a:ea typeface="+mj-ea"/>
                <a:cs typeface="+mj-cs"/>
              </a:rPr>
              <a:t>земельных участков </a:t>
            </a:r>
          </a:p>
        </p:txBody>
      </p:sp>
      <p:pic>
        <p:nvPicPr>
          <p:cNvPr id="10" name="Рисунок 9" descr="images.jpg"/>
          <p:cNvPicPr>
            <a:picLocks noChangeAspect="1"/>
          </p:cNvPicPr>
          <p:nvPr/>
        </p:nvPicPr>
        <p:blipFill>
          <a:blip r:embed="rId3" cstate="print"/>
          <a:stretch>
            <a:fillRect/>
          </a:stretch>
        </p:blipFill>
        <p:spPr>
          <a:xfrm>
            <a:off x="801433" y="3441264"/>
            <a:ext cx="3741233"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1"/>
          <p:cNvSpPr txBox="1">
            <a:spLocks noChangeArrowheads="1"/>
          </p:cNvSpPr>
          <p:nvPr/>
        </p:nvSpPr>
        <p:spPr bwMode="auto">
          <a:xfrm>
            <a:off x="928456" y="1788803"/>
            <a:ext cx="4006160" cy="584775"/>
          </a:xfrm>
          <a:prstGeom prst="rect">
            <a:avLst/>
          </a:prstGeom>
          <a:noFill/>
          <a:ln w="9525">
            <a:noFill/>
            <a:miter lim="800000"/>
            <a:headEnd/>
            <a:tailEnd/>
          </a:ln>
        </p:spPr>
        <p:txBody>
          <a:bodyPr wrap="none">
            <a:spAutoFit/>
          </a:bodyPr>
          <a:lstStyle/>
          <a:p>
            <a:pPr algn="r"/>
            <a:r>
              <a:rPr lang="ru-RU" sz="2400" b="1" dirty="0" smtClean="0">
                <a:solidFill>
                  <a:schemeClr val="accent3"/>
                </a:solidFill>
              </a:rPr>
              <a:t>Прогноз  – </a:t>
            </a:r>
            <a:r>
              <a:rPr lang="ru-RU" sz="3200" b="1" dirty="0" smtClean="0">
                <a:solidFill>
                  <a:schemeClr val="accent3"/>
                </a:solidFill>
              </a:rPr>
              <a:t>3,2</a:t>
            </a:r>
            <a:r>
              <a:rPr lang="ru-RU" sz="2400" b="1" dirty="0" smtClean="0">
                <a:solidFill>
                  <a:schemeClr val="accent3"/>
                </a:solidFill>
              </a:rPr>
              <a:t>  млн</a:t>
            </a:r>
            <a:r>
              <a:rPr lang="ru-RU" sz="2400" b="1" dirty="0">
                <a:solidFill>
                  <a:schemeClr val="accent3"/>
                </a:solidFill>
              </a:rPr>
              <a:t>. руб</a:t>
            </a:r>
            <a:r>
              <a:rPr lang="ru-RU" sz="2400" b="1" dirty="0" smtClean="0">
                <a:solidFill>
                  <a:schemeClr val="accent3"/>
                </a:solidFill>
              </a:rPr>
              <a:t>.</a:t>
            </a:r>
            <a:endParaRPr lang="ru-RU" sz="2400" b="1" dirty="0">
              <a:solidFill>
                <a:schemeClr val="accent3"/>
              </a:solidFill>
            </a:endParaRPr>
          </a:p>
        </p:txBody>
      </p:sp>
      <p:sp>
        <p:nvSpPr>
          <p:cNvPr id="12" name="Стрелка вправо 11"/>
          <p:cNvSpPr/>
          <p:nvPr/>
        </p:nvSpPr>
        <p:spPr>
          <a:xfrm rot="16200000">
            <a:off x="498145" y="2040342"/>
            <a:ext cx="846165" cy="341195"/>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a:solidFill>
                <a:schemeClr val="tx1"/>
              </a:solidFill>
            </a:endParaRPr>
          </a:p>
        </p:txBody>
      </p:sp>
      <p:sp>
        <p:nvSpPr>
          <p:cNvPr id="13" name="TextBox 11"/>
          <p:cNvSpPr txBox="1">
            <a:spLocks noChangeArrowheads="1"/>
          </p:cNvSpPr>
          <p:nvPr/>
        </p:nvSpPr>
        <p:spPr bwMode="auto">
          <a:xfrm>
            <a:off x="1405067" y="2459819"/>
            <a:ext cx="2690929" cy="584775"/>
          </a:xfrm>
          <a:prstGeom prst="rect">
            <a:avLst/>
          </a:prstGeom>
          <a:noFill/>
          <a:ln w="9525">
            <a:noFill/>
            <a:miter lim="800000"/>
            <a:headEnd/>
            <a:tailEnd/>
          </a:ln>
        </p:spPr>
        <p:txBody>
          <a:bodyPr wrap="none">
            <a:spAutoFit/>
          </a:bodyPr>
          <a:lstStyle/>
          <a:p>
            <a:r>
              <a:rPr lang="ru-RU" sz="2400" b="1" dirty="0" smtClean="0">
                <a:solidFill>
                  <a:schemeClr val="accent3"/>
                </a:solidFill>
              </a:rPr>
              <a:t>на </a:t>
            </a:r>
            <a:r>
              <a:rPr lang="ru-RU" sz="3200" b="1" dirty="0" smtClean="0">
                <a:solidFill>
                  <a:schemeClr val="accent3"/>
                </a:solidFill>
              </a:rPr>
              <a:t>2,3</a:t>
            </a:r>
            <a:r>
              <a:rPr lang="ru-RU" sz="2400" b="1" dirty="0" smtClean="0">
                <a:solidFill>
                  <a:schemeClr val="accent3"/>
                </a:solidFill>
              </a:rPr>
              <a:t> млн. руб.</a:t>
            </a:r>
            <a:endParaRPr lang="ru-RU" sz="2400" b="1" dirty="0">
              <a:solidFill>
                <a:schemeClr val="accent3"/>
              </a:solidFill>
            </a:endParaRPr>
          </a:p>
        </p:txBody>
      </p:sp>
    </p:spTree>
    <p:extLst>
      <p:ext uri="{BB962C8B-B14F-4D97-AF65-F5344CB8AC3E}">
        <p14:creationId xmlns:p14="http://schemas.microsoft.com/office/powerpoint/2010/main" xmlns="" val="3239075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62209-coins-gold-painted-of-drop-hand-euclidean"/>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2784143" y="3152632"/>
            <a:ext cx="6414448" cy="3705367"/>
          </a:xfrm>
          <a:prstGeom prst="rect">
            <a:avLst/>
          </a:prstGeom>
          <a:noFill/>
        </p:spPr>
      </p:pic>
      <p:sp>
        <p:nvSpPr>
          <p:cNvPr id="5" name="Rectangle 2"/>
          <p:cNvSpPr txBox="1">
            <a:spLocks noChangeArrowheads="1"/>
          </p:cNvSpPr>
          <p:nvPr/>
        </p:nvSpPr>
        <p:spPr>
          <a:xfrm>
            <a:off x="1665712" y="151466"/>
            <a:ext cx="8229600" cy="1066130"/>
          </a:xfrm>
          <a:prstGeom prst="rect">
            <a:avLst/>
          </a:prstGeom>
        </p:spPr>
        <p:txBody>
          <a:bodyPr>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defRPr/>
            </a:pPr>
            <a:r>
              <a:rPr lang="ru-RU" dirty="0"/>
              <a:t>Штрафы, прочие неналоговые </a:t>
            </a:r>
            <a:br>
              <a:rPr lang="ru-RU" dirty="0"/>
            </a:br>
            <a:r>
              <a:rPr lang="ru-RU" dirty="0"/>
              <a:t>доходы</a:t>
            </a:r>
          </a:p>
        </p:txBody>
      </p:sp>
      <p:pic>
        <p:nvPicPr>
          <p:cNvPr id="7" name="Picture 2" descr="Картинки по запросу &quot;штрафы в бюджет&quot;"/>
          <p:cNvPicPr>
            <a:picLocks noChangeAspect="1" noChangeArrowheads="1"/>
          </p:cNvPicPr>
          <p:nvPr/>
        </p:nvPicPr>
        <p:blipFill>
          <a:blip r:embed="rId3" cstate="print">
            <a:lum bright="29000" contrast="-12000"/>
          </a:blip>
          <a:srcRect/>
          <a:stretch>
            <a:fillRect/>
          </a:stretch>
        </p:blipFill>
        <p:spPr bwMode="auto">
          <a:xfrm>
            <a:off x="8460207" y="1699379"/>
            <a:ext cx="3052049" cy="2079488"/>
          </a:xfrm>
          <a:prstGeom prst="ellipse">
            <a:avLst/>
          </a:prstGeom>
          <a:ln>
            <a:noFill/>
          </a:ln>
          <a:effectLst>
            <a:softEdge rad="112500"/>
          </a:effectLst>
        </p:spPr>
      </p:pic>
      <p:pic>
        <p:nvPicPr>
          <p:cNvPr id="8" name="Picture 4" descr="Картинки по запросу &quot;штрафы в бюджет&quot;"/>
          <p:cNvPicPr>
            <a:picLocks noChangeAspect="1" noChangeArrowheads="1"/>
          </p:cNvPicPr>
          <p:nvPr/>
        </p:nvPicPr>
        <p:blipFill>
          <a:blip r:embed="rId4" cstate="print"/>
          <a:srcRect/>
          <a:stretch>
            <a:fillRect/>
          </a:stretch>
        </p:blipFill>
        <p:spPr bwMode="auto">
          <a:xfrm>
            <a:off x="7909098" y="3907190"/>
            <a:ext cx="3335109" cy="2376264"/>
          </a:xfrm>
          <a:prstGeom prst="ellipse">
            <a:avLst/>
          </a:prstGeom>
          <a:ln>
            <a:noFill/>
          </a:ln>
          <a:effectLst>
            <a:softEdge rad="112500"/>
          </a:effectLst>
        </p:spPr>
      </p:pic>
      <p:pic>
        <p:nvPicPr>
          <p:cNvPr id="9" name="Picture 6" descr="Картинки по запросу &quot;штрафы в бюджет&quot;"/>
          <p:cNvPicPr>
            <a:picLocks noChangeAspect="1" noChangeArrowheads="1"/>
          </p:cNvPicPr>
          <p:nvPr/>
        </p:nvPicPr>
        <p:blipFill>
          <a:blip r:embed="rId5" cstate="print"/>
          <a:srcRect/>
          <a:stretch>
            <a:fillRect/>
          </a:stretch>
        </p:blipFill>
        <p:spPr bwMode="auto">
          <a:xfrm>
            <a:off x="802528" y="1529497"/>
            <a:ext cx="2801877" cy="2088232"/>
          </a:xfrm>
          <a:prstGeom prst="ellipse">
            <a:avLst/>
          </a:prstGeom>
          <a:ln>
            <a:noFill/>
          </a:ln>
          <a:effectLst>
            <a:softEdge rad="112500"/>
          </a:effectLst>
        </p:spPr>
      </p:pic>
      <p:pic>
        <p:nvPicPr>
          <p:cNvPr id="10" name="Picture 12" descr="https://i2.wp.com/myfine.ru/uploads/posts/2017-04/1493371420_shtraf-za-taxi.jpg"/>
          <p:cNvPicPr>
            <a:picLocks noChangeAspect="1" noChangeArrowheads="1"/>
          </p:cNvPicPr>
          <p:nvPr/>
        </p:nvPicPr>
        <p:blipFill>
          <a:blip r:embed="rId6" cstate="print"/>
          <a:srcRect/>
          <a:stretch>
            <a:fillRect/>
          </a:stretch>
        </p:blipFill>
        <p:spPr bwMode="auto">
          <a:xfrm>
            <a:off x="192147" y="4135432"/>
            <a:ext cx="3480915" cy="2448272"/>
          </a:xfrm>
          <a:prstGeom prst="ellipse">
            <a:avLst/>
          </a:prstGeom>
          <a:ln>
            <a:noFill/>
          </a:ln>
          <a:effectLst>
            <a:softEdge rad="112500"/>
          </a:effectLst>
        </p:spPr>
      </p:pic>
      <p:sp>
        <p:nvSpPr>
          <p:cNvPr id="16" name="Содержимое 15"/>
          <p:cNvSpPr>
            <a:spLocks noGrp="1"/>
          </p:cNvSpPr>
          <p:nvPr>
            <p:ph sz="half" idx="2"/>
          </p:nvPr>
        </p:nvSpPr>
        <p:spPr>
          <a:xfrm rot="19992111">
            <a:off x="1987695" y="1420924"/>
            <a:ext cx="4727206" cy="1855236"/>
          </a:xfrm>
        </p:spPr>
        <p:txBody>
          <a:bodyPr/>
          <a:lstStyle/>
          <a:p>
            <a:pPr algn="ctr"/>
            <a:endParaRPr lang="ru-RU" dirty="0" smtClean="0"/>
          </a:p>
          <a:p>
            <a:pPr algn="ctr"/>
            <a:endParaRPr lang="ru-RU" dirty="0" smtClean="0"/>
          </a:p>
          <a:p>
            <a:pPr algn="ctr">
              <a:buNone/>
            </a:pPr>
            <a:endParaRPr lang="ru-RU" dirty="0" smtClean="0"/>
          </a:p>
          <a:p>
            <a:pPr algn="ctr">
              <a:buNone/>
            </a:pPr>
            <a:r>
              <a:rPr lang="ru-RU" sz="3200" dirty="0" smtClean="0"/>
              <a:t> </a:t>
            </a:r>
            <a:r>
              <a:rPr lang="ru-RU" sz="3000" dirty="0" smtClean="0">
                <a:solidFill>
                  <a:schemeClr val="accent1"/>
                </a:solidFill>
              </a:rPr>
              <a:t>прогноз </a:t>
            </a:r>
            <a:r>
              <a:rPr lang="ru-RU" sz="3600" b="1" dirty="0" smtClean="0">
                <a:solidFill>
                  <a:schemeClr val="accent1"/>
                </a:solidFill>
              </a:rPr>
              <a:t>3,1</a:t>
            </a:r>
            <a:r>
              <a:rPr lang="ru-RU" sz="3000" dirty="0" smtClean="0">
                <a:solidFill>
                  <a:schemeClr val="accent1"/>
                </a:solidFill>
              </a:rPr>
              <a:t> млн. руб</a:t>
            </a:r>
            <a:r>
              <a:rPr lang="ru-RU" sz="3200" dirty="0" smtClean="0">
                <a:solidFill>
                  <a:schemeClr val="accent1"/>
                </a:solidFill>
              </a:rPr>
              <a:t>.</a:t>
            </a:r>
            <a:endParaRPr lang="ru-RU" sz="3200" dirty="0">
              <a:solidFill>
                <a:schemeClr val="accent1"/>
              </a:solidFill>
            </a:endParaRPr>
          </a:p>
        </p:txBody>
      </p:sp>
      <p:sp>
        <p:nvSpPr>
          <p:cNvPr id="18" name="Содержимое 17"/>
          <p:cNvSpPr>
            <a:spLocks noGrp="1"/>
          </p:cNvSpPr>
          <p:nvPr>
            <p:ph sz="quarter" idx="4"/>
          </p:nvPr>
        </p:nvSpPr>
        <p:spPr>
          <a:xfrm rot="19969698">
            <a:off x="4976551" y="2217506"/>
            <a:ext cx="3898886" cy="980165"/>
          </a:xfrm>
        </p:spPr>
        <p:txBody>
          <a:bodyPr>
            <a:normAutofit/>
          </a:bodyPr>
          <a:lstStyle/>
          <a:p>
            <a:pPr algn="r">
              <a:buNone/>
            </a:pPr>
            <a:r>
              <a:rPr lang="ru-RU" sz="3000" dirty="0" smtClean="0">
                <a:solidFill>
                  <a:schemeClr val="accent3"/>
                </a:solidFill>
              </a:rPr>
              <a:t>темп роста </a:t>
            </a:r>
            <a:r>
              <a:rPr lang="ru-RU" sz="3200" b="1" dirty="0" smtClean="0">
                <a:solidFill>
                  <a:schemeClr val="accent3"/>
                </a:solidFill>
              </a:rPr>
              <a:t>159,4%</a:t>
            </a:r>
            <a:endParaRPr lang="ru-RU" sz="3000" b="1" dirty="0">
              <a:solidFill>
                <a:schemeClr val="accent3"/>
              </a:solidFill>
            </a:endParaRPr>
          </a:p>
        </p:txBody>
      </p:sp>
    </p:spTree>
    <p:extLst>
      <p:ext uri="{BB962C8B-B14F-4D97-AF65-F5344CB8AC3E}">
        <p14:creationId xmlns:p14="http://schemas.microsoft.com/office/powerpoint/2010/main" xmlns="" val="1575581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10728920" y="5734031"/>
            <a:ext cx="1463080" cy="55863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5" name="Заголовок 4"/>
          <p:cNvSpPr txBox="1">
            <a:spLocks/>
          </p:cNvSpPr>
          <p:nvPr/>
        </p:nvSpPr>
        <p:spPr>
          <a:xfrm>
            <a:off x="0" y="-295772"/>
            <a:ext cx="6249917" cy="591543"/>
          </a:xfrm>
          <a:prstGeom prst="rect">
            <a:avLst/>
          </a:prstGeo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t/>
            </a:r>
            <a:br>
              <a:rPr kumimoji="0" lang="ru-RU" sz="3600" b="1"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br>
            <a:r>
              <a:rPr lang="ru-RU" sz="4400" b="1" dirty="0">
                <a:gradFill>
                  <a:gsLst>
                    <a:gs pos="0">
                      <a:schemeClr val="accent1"/>
                    </a:gs>
                    <a:gs pos="100000">
                      <a:schemeClr val="accent3"/>
                    </a:gs>
                  </a:gsLst>
                  <a:lin ang="0" scaled="1"/>
                </a:gradFill>
                <a:latin typeface="+mj-lt"/>
                <a:ea typeface="+mj-ea"/>
                <a:cs typeface="+mj-cs"/>
              </a:rPr>
              <a:t>Расходы бюджета</a:t>
            </a:r>
          </a:p>
        </p:txBody>
      </p:sp>
      <p:sp>
        <p:nvSpPr>
          <p:cNvPr id="6" name="Прямоугольник 5"/>
          <p:cNvSpPr/>
          <p:nvPr/>
        </p:nvSpPr>
        <p:spPr>
          <a:xfrm>
            <a:off x="248591" y="826832"/>
            <a:ext cx="10925996" cy="3416320"/>
          </a:xfrm>
          <a:prstGeom prst="rect">
            <a:avLst/>
          </a:prstGeom>
        </p:spPr>
        <p:txBody>
          <a:bodyPr wrap="square">
            <a:spAutoFit/>
          </a:bodyPr>
          <a:lstStyle/>
          <a:p>
            <a:r>
              <a:rPr lang="ru-RU" sz="2000" b="1" dirty="0">
                <a:solidFill>
                  <a:schemeClr val="accent3"/>
                </a:solidFill>
                <a:ea typeface="+mj-ea"/>
                <a:cs typeface="+mj-cs"/>
              </a:rPr>
              <a:t>Расходы бюджета </a:t>
            </a:r>
            <a:r>
              <a:rPr lang="ru-RU" sz="1600" b="1" dirty="0" smtClean="0"/>
              <a:t>– </a:t>
            </a:r>
            <a:r>
              <a:rPr lang="ru-RU" sz="1600" b="1" dirty="0" smtClean="0">
                <a:solidFill>
                  <a:schemeClr val="accent1"/>
                </a:solidFill>
              </a:rPr>
              <a:t>выплачиваемые из бюджета денежные средства, за </a:t>
            </a:r>
          </a:p>
          <a:p>
            <a:r>
              <a:rPr lang="ru-RU" sz="1600" b="1" dirty="0" smtClean="0">
                <a:solidFill>
                  <a:schemeClr val="accent1"/>
                </a:solidFill>
              </a:rPr>
              <a:t>исключением средств, являющихся источниками финансирования дефицита бюджета. </a:t>
            </a:r>
          </a:p>
          <a:p>
            <a:r>
              <a:rPr lang="ru-RU" sz="1600" b="1" dirty="0" smtClean="0">
                <a:solidFill>
                  <a:schemeClr val="accent1"/>
                </a:solidFill>
              </a:rPr>
              <a:t>Формирование расходов осуществляется в соответствии с расходными обязательствами, </a:t>
            </a:r>
          </a:p>
          <a:p>
            <a:r>
              <a:rPr lang="ru-RU" sz="1600" b="1" dirty="0" smtClean="0">
                <a:solidFill>
                  <a:schemeClr val="accent1"/>
                </a:solidFill>
              </a:rPr>
              <a:t>обусловленными установленным законодательством разграничением полномочий, исполнение </a:t>
            </a:r>
          </a:p>
          <a:p>
            <a:r>
              <a:rPr lang="ru-RU" sz="1600" b="1" dirty="0" smtClean="0">
                <a:solidFill>
                  <a:schemeClr val="accent1"/>
                </a:solidFill>
              </a:rPr>
              <a:t>которых должно происходить в очередном финансовом году за счет средств соответствующих бюджетов. </a:t>
            </a:r>
          </a:p>
          <a:p>
            <a:r>
              <a:rPr lang="ru-RU" sz="2000" b="1" dirty="0" smtClean="0">
                <a:solidFill>
                  <a:schemeClr val="accent3"/>
                </a:solidFill>
              </a:rPr>
              <a:t>Принципы формирования расходов бюджета: </a:t>
            </a:r>
          </a:p>
          <a:p>
            <a:r>
              <a:rPr lang="ru-RU" sz="1600" b="1" dirty="0" smtClean="0">
                <a:solidFill>
                  <a:schemeClr val="accent1"/>
                </a:solidFill>
              </a:rPr>
              <a:t>По разделам; </a:t>
            </a:r>
            <a:endParaRPr lang="ru-RU" sz="2800" b="1" i="1" dirty="0" smtClean="0">
              <a:solidFill>
                <a:schemeClr val="accent1"/>
              </a:solidFill>
              <a:effectLst>
                <a:outerShdw blurRad="38100" dist="38100" dir="2700000" algn="tl">
                  <a:srgbClr val="000000">
                    <a:alpha val="43137"/>
                  </a:srgbClr>
                </a:outerShdw>
              </a:effectLst>
              <a:latin typeface="+mj-lt"/>
              <a:ea typeface="+mj-ea"/>
              <a:cs typeface="+mj-cs"/>
            </a:endParaRPr>
          </a:p>
          <a:p>
            <a:r>
              <a:rPr lang="ru-RU" sz="1600" b="1" dirty="0" smtClean="0">
                <a:solidFill>
                  <a:schemeClr val="accent1"/>
                </a:solidFill>
              </a:rPr>
              <a:t>По ведомствам; </a:t>
            </a:r>
          </a:p>
          <a:p>
            <a:r>
              <a:rPr lang="ru-RU" sz="1600" b="1" dirty="0" smtClean="0">
                <a:solidFill>
                  <a:schemeClr val="accent1"/>
                </a:solidFill>
              </a:rPr>
              <a:t>По муниципальным программам Бокситогорского муниципального района. </a:t>
            </a:r>
          </a:p>
          <a:p>
            <a:pPr algn="ctr"/>
            <a:endParaRPr lang="ru-RU" sz="1600" b="1" dirty="0" smtClean="0">
              <a:solidFill>
                <a:srgbClr val="197DCE"/>
              </a:solidFill>
            </a:endParaRPr>
          </a:p>
          <a:p>
            <a:pPr algn="ctr"/>
            <a:r>
              <a:rPr lang="ru-RU" sz="3200" b="1" dirty="0" smtClean="0">
                <a:solidFill>
                  <a:srgbClr val="197DCE"/>
                </a:solidFill>
                <a:effectLst>
                  <a:outerShdw blurRad="38100" dist="38100" dir="2700000" algn="tl">
                    <a:srgbClr val="000000">
                      <a:alpha val="43137"/>
                    </a:srgbClr>
                  </a:outerShdw>
                </a:effectLst>
                <a:ea typeface="+mj-ea"/>
                <a:cs typeface="+mj-cs"/>
              </a:rPr>
              <a:t>Разделы классифификации расходов бюджета </a:t>
            </a:r>
          </a:p>
        </p:txBody>
      </p:sp>
      <p:pic>
        <p:nvPicPr>
          <p:cNvPr id="7" name="Рисунок 6" descr="1.png"/>
          <p:cNvPicPr>
            <a:picLocks noChangeAspect="1"/>
          </p:cNvPicPr>
          <p:nvPr/>
        </p:nvPicPr>
        <p:blipFill>
          <a:blip r:embed="rId2" cstate="print"/>
          <a:stretch>
            <a:fillRect/>
          </a:stretch>
        </p:blipFill>
        <p:spPr>
          <a:xfrm>
            <a:off x="175067" y="4459995"/>
            <a:ext cx="987277" cy="1066949"/>
          </a:xfrm>
          <a:prstGeom prst="rect">
            <a:avLst/>
          </a:prstGeom>
        </p:spPr>
      </p:pic>
      <p:pic>
        <p:nvPicPr>
          <p:cNvPr id="8" name="Рисунок 7" descr="2.png"/>
          <p:cNvPicPr>
            <a:picLocks noChangeAspect="1"/>
          </p:cNvPicPr>
          <p:nvPr/>
        </p:nvPicPr>
        <p:blipFill>
          <a:blip r:embed="rId3" cstate="print"/>
          <a:stretch>
            <a:fillRect/>
          </a:stretch>
        </p:blipFill>
        <p:spPr>
          <a:xfrm>
            <a:off x="1223181" y="4427640"/>
            <a:ext cx="918201" cy="1086002"/>
          </a:xfrm>
          <a:prstGeom prst="rect">
            <a:avLst/>
          </a:prstGeom>
        </p:spPr>
      </p:pic>
      <p:pic>
        <p:nvPicPr>
          <p:cNvPr id="9" name="Рисунок 8" descr="3.png"/>
          <p:cNvPicPr>
            <a:picLocks noChangeAspect="1"/>
          </p:cNvPicPr>
          <p:nvPr/>
        </p:nvPicPr>
        <p:blipFill>
          <a:blip r:embed="rId4" cstate="print"/>
          <a:stretch>
            <a:fillRect/>
          </a:stretch>
        </p:blipFill>
        <p:spPr>
          <a:xfrm>
            <a:off x="2315904" y="4429425"/>
            <a:ext cx="992298" cy="1084217"/>
          </a:xfrm>
          <a:prstGeom prst="rect">
            <a:avLst/>
          </a:prstGeom>
        </p:spPr>
      </p:pic>
      <p:pic>
        <p:nvPicPr>
          <p:cNvPr id="10" name="Рисунок 9" descr="4.png"/>
          <p:cNvPicPr>
            <a:picLocks noChangeAspect="1"/>
          </p:cNvPicPr>
          <p:nvPr/>
        </p:nvPicPr>
        <p:blipFill>
          <a:blip r:embed="rId5" cstate="print"/>
          <a:stretch>
            <a:fillRect/>
          </a:stretch>
        </p:blipFill>
        <p:spPr>
          <a:xfrm>
            <a:off x="3429000" y="4438311"/>
            <a:ext cx="1062723" cy="1088979"/>
          </a:xfrm>
          <a:prstGeom prst="rect">
            <a:avLst/>
          </a:prstGeom>
        </p:spPr>
      </p:pic>
      <p:pic>
        <p:nvPicPr>
          <p:cNvPr id="11" name="Рисунок 10" descr="5.png"/>
          <p:cNvPicPr>
            <a:picLocks noChangeAspect="1"/>
          </p:cNvPicPr>
          <p:nvPr/>
        </p:nvPicPr>
        <p:blipFill>
          <a:blip r:embed="rId6" cstate="print"/>
          <a:stretch>
            <a:fillRect/>
          </a:stretch>
        </p:blipFill>
        <p:spPr>
          <a:xfrm>
            <a:off x="4637808" y="4429425"/>
            <a:ext cx="935514" cy="1093743"/>
          </a:xfrm>
          <a:prstGeom prst="rect">
            <a:avLst/>
          </a:prstGeom>
        </p:spPr>
      </p:pic>
      <p:pic>
        <p:nvPicPr>
          <p:cNvPr id="12" name="Рисунок 11" descr="6.png"/>
          <p:cNvPicPr>
            <a:picLocks noChangeAspect="1"/>
          </p:cNvPicPr>
          <p:nvPr/>
        </p:nvPicPr>
        <p:blipFill>
          <a:blip r:embed="rId7" cstate="print"/>
          <a:stretch>
            <a:fillRect/>
          </a:stretch>
        </p:blipFill>
        <p:spPr>
          <a:xfrm>
            <a:off x="6956122" y="4433045"/>
            <a:ext cx="1024241" cy="1076475"/>
          </a:xfrm>
          <a:prstGeom prst="rect">
            <a:avLst/>
          </a:prstGeom>
        </p:spPr>
      </p:pic>
      <p:pic>
        <p:nvPicPr>
          <p:cNvPr id="13" name="Рисунок 12" descr="7.png"/>
          <p:cNvPicPr>
            <a:picLocks noChangeAspect="1"/>
          </p:cNvPicPr>
          <p:nvPr/>
        </p:nvPicPr>
        <p:blipFill>
          <a:blip r:embed="rId8" cstate="print"/>
          <a:stretch>
            <a:fillRect/>
          </a:stretch>
        </p:blipFill>
        <p:spPr>
          <a:xfrm>
            <a:off x="8085803" y="4416420"/>
            <a:ext cx="1035855" cy="1065805"/>
          </a:xfrm>
          <a:prstGeom prst="rect">
            <a:avLst/>
          </a:prstGeom>
        </p:spPr>
      </p:pic>
      <p:sp>
        <p:nvSpPr>
          <p:cNvPr id="14" name="TextBox 13"/>
          <p:cNvSpPr txBox="1"/>
          <p:nvPr/>
        </p:nvSpPr>
        <p:spPr>
          <a:xfrm>
            <a:off x="0" y="5612969"/>
            <a:ext cx="1223181" cy="646331"/>
          </a:xfrm>
          <a:prstGeom prst="rect">
            <a:avLst/>
          </a:prstGeom>
          <a:noFill/>
        </p:spPr>
        <p:txBody>
          <a:bodyPr wrap="square" rtlCol="0">
            <a:spAutoFit/>
          </a:bodyPr>
          <a:lstStyle/>
          <a:p>
            <a:pPr algn="ctr"/>
            <a:r>
              <a:rPr lang="ru-RU" sz="1200" dirty="0" err="1" smtClean="0"/>
              <a:t>Общегосудар-ственные</a:t>
            </a:r>
            <a:r>
              <a:rPr lang="ru-RU" sz="1200" dirty="0" smtClean="0"/>
              <a:t> </a:t>
            </a:r>
          </a:p>
          <a:p>
            <a:pPr algn="ctr"/>
            <a:r>
              <a:rPr lang="ru-RU" sz="1200" dirty="0" smtClean="0"/>
              <a:t>вопросы </a:t>
            </a:r>
            <a:endParaRPr lang="ru-RU" sz="1200" dirty="0"/>
          </a:p>
        </p:txBody>
      </p:sp>
      <p:sp>
        <p:nvSpPr>
          <p:cNvPr id="15" name="TextBox 14"/>
          <p:cNvSpPr txBox="1"/>
          <p:nvPr/>
        </p:nvSpPr>
        <p:spPr>
          <a:xfrm>
            <a:off x="1065572" y="5485507"/>
            <a:ext cx="1315302" cy="1200329"/>
          </a:xfrm>
          <a:prstGeom prst="rect">
            <a:avLst/>
          </a:prstGeom>
          <a:noFill/>
        </p:spPr>
        <p:txBody>
          <a:bodyPr wrap="square" rtlCol="0">
            <a:spAutoFit/>
          </a:bodyPr>
          <a:lstStyle/>
          <a:p>
            <a:pPr algn="ctr"/>
            <a:r>
              <a:rPr lang="ru-RU" sz="1200" dirty="0" smtClean="0"/>
              <a:t>Национальная безопасность</a:t>
            </a:r>
          </a:p>
          <a:p>
            <a:pPr algn="ctr"/>
            <a:r>
              <a:rPr lang="ru-RU" sz="1200" dirty="0" smtClean="0"/>
              <a:t> и </a:t>
            </a:r>
            <a:r>
              <a:rPr lang="ru-RU" sz="1200" dirty="0" err="1" smtClean="0"/>
              <a:t>правоохраните-льная</a:t>
            </a:r>
            <a:r>
              <a:rPr lang="ru-RU" sz="1200" dirty="0" smtClean="0"/>
              <a:t> деятельность</a:t>
            </a:r>
          </a:p>
        </p:txBody>
      </p:sp>
      <p:sp>
        <p:nvSpPr>
          <p:cNvPr id="16" name="TextBox 15"/>
          <p:cNvSpPr txBox="1"/>
          <p:nvPr/>
        </p:nvSpPr>
        <p:spPr>
          <a:xfrm>
            <a:off x="2276572" y="5715158"/>
            <a:ext cx="1234316" cy="461665"/>
          </a:xfrm>
          <a:prstGeom prst="rect">
            <a:avLst/>
          </a:prstGeom>
          <a:noFill/>
        </p:spPr>
        <p:txBody>
          <a:bodyPr wrap="square" rtlCol="0">
            <a:spAutoFit/>
          </a:bodyPr>
          <a:lstStyle/>
          <a:p>
            <a:pPr algn="ctr"/>
            <a:r>
              <a:rPr lang="ru-RU" sz="1200" dirty="0" smtClean="0"/>
              <a:t>Национальная экономика</a:t>
            </a:r>
          </a:p>
        </p:txBody>
      </p:sp>
      <p:sp>
        <p:nvSpPr>
          <p:cNvPr id="17" name="TextBox 16"/>
          <p:cNvSpPr txBox="1"/>
          <p:nvPr/>
        </p:nvSpPr>
        <p:spPr>
          <a:xfrm>
            <a:off x="3429000" y="5653912"/>
            <a:ext cx="1218062" cy="646331"/>
          </a:xfrm>
          <a:prstGeom prst="rect">
            <a:avLst/>
          </a:prstGeom>
          <a:noFill/>
        </p:spPr>
        <p:txBody>
          <a:bodyPr wrap="square" rtlCol="0">
            <a:spAutoFit/>
          </a:bodyPr>
          <a:lstStyle/>
          <a:p>
            <a:pPr algn="ctr"/>
            <a:r>
              <a:rPr lang="ru-RU" sz="1200" dirty="0" smtClean="0"/>
              <a:t>Жилищно-коммунальное хозяйство</a:t>
            </a:r>
          </a:p>
        </p:txBody>
      </p:sp>
      <p:sp>
        <p:nvSpPr>
          <p:cNvPr id="18" name="TextBox 17"/>
          <p:cNvSpPr txBox="1"/>
          <p:nvPr/>
        </p:nvSpPr>
        <p:spPr>
          <a:xfrm>
            <a:off x="4551126" y="5662929"/>
            <a:ext cx="1218062" cy="276999"/>
          </a:xfrm>
          <a:prstGeom prst="rect">
            <a:avLst/>
          </a:prstGeom>
          <a:noFill/>
        </p:spPr>
        <p:txBody>
          <a:bodyPr wrap="square" rtlCol="0">
            <a:spAutoFit/>
          </a:bodyPr>
          <a:lstStyle/>
          <a:p>
            <a:pPr algn="ctr"/>
            <a:r>
              <a:rPr lang="ru-RU" sz="1200" dirty="0" smtClean="0"/>
              <a:t>Образование</a:t>
            </a:r>
          </a:p>
        </p:txBody>
      </p:sp>
      <p:sp>
        <p:nvSpPr>
          <p:cNvPr id="19" name="TextBox 18"/>
          <p:cNvSpPr txBox="1"/>
          <p:nvPr/>
        </p:nvSpPr>
        <p:spPr>
          <a:xfrm>
            <a:off x="6876436" y="5635633"/>
            <a:ext cx="1218062" cy="461665"/>
          </a:xfrm>
          <a:prstGeom prst="rect">
            <a:avLst/>
          </a:prstGeom>
          <a:noFill/>
        </p:spPr>
        <p:txBody>
          <a:bodyPr wrap="square" rtlCol="0">
            <a:spAutoFit/>
          </a:bodyPr>
          <a:lstStyle/>
          <a:p>
            <a:pPr algn="ctr"/>
            <a:r>
              <a:rPr lang="ru-RU" sz="1200" dirty="0" smtClean="0"/>
              <a:t>Социальная политика</a:t>
            </a:r>
          </a:p>
        </p:txBody>
      </p:sp>
      <p:sp>
        <p:nvSpPr>
          <p:cNvPr id="20" name="TextBox 19"/>
          <p:cNvSpPr txBox="1"/>
          <p:nvPr/>
        </p:nvSpPr>
        <p:spPr>
          <a:xfrm>
            <a:off x="7891155" y="5663767"/>
            <a:ext cx="1154941" cy="646331"/>
          </a:xfrm>
          <a:prstGeom prst="rect">
            <a:avLst/>
          </a:prstGeom>
          <a:noFill/>
        </p:spPr>
        <p:txBody>
          <a:bodyPr wrap="square" rtlCol="0">
            <a:spAutoFit/>
          </a:bodyPr>
          <a:lstStyle/>
          <a:p>
            <a:pPr algn="ctr"/>
            <a:r>
              <a:rPr lang="ru-RU" sz="1200" dirty="0" smtClean="0"/>
              <a:t>Физическая культура</a:t>
            </a:r>
          </a:p>
          <a:p>
            <a:pPr algn="ctr"/>
            <a:r>
              <a:rPr lang="ru-RU" sz="1200" dirty="0" smtClean="0"/>
              <a:t> и спорт</a:t>
            </a:r>
          </a:p>
        </p:txBody>
      </p:sp>
      <p:pic>
        <p:nvPicPr>
          <p:cNvPr id="22" name="Рисунок 21"/>
          <p:cNvPicPr>
            <a:picLocks noChangeAspect="1"/>
          </p:cNvPicPr>
          <p:nvPr/>
        </p:nvPicPr>
        <p:blipFill rotWithShape="1">
          <a:blip r:embed="rId9">
            <a:extLst>
              <a:ext uri="{28A0092B-C50C-407E-A947-70E740481C1C}">
                <a14:useLocalDpi xmlns:a14="http://schemas.microsoft.com/office/drawing/2010/main" xmlns="" val="0"/>
              </a:ext>
            </a:extLst>
          </a:blip>
          <a:srcRect l="49165" t="24866" r="43671" b="64388"/>
          <a:stretch/>
        </p:blipFill>
        <p:spPr>
          <a:xfrm>
            <a:off x="5747674" y="4364461"/>
            <a:ext cx="1046876" cy="1219901"/>
          </a:xfrm>
          <a:prstGeom prst="rect">
            <a:avLst/>
          </a:prstGeom>
        </p:spPr>
      </p:pic>
      <p:sp>
        <p:nvSpPr>
          <p:cNvPr id="23" name="TextBox 22"/>
          <p:cNvSpPr txBox="1"/>
          <p:nvPr/>
        </p:nvSpPr>
        <p:spPr>
          <a:xfrm>
            <a:off x="5627339" y="5653912"/>
            <a:ext cx="1410670" cy="461665"/>
          </a:xfrm>
          <a:prstGeom prst="rect">
            <a:avLst/>
          </a:prstGeom>
          <a:noFill/>
        </p:spPr>
        <p:txBody>
          <a:bodyPr wrap="square" rtlCol="0">
            <a:spAutoFit/>
          </a:bodyPr>
          <a:lstStyle/>
          <a:p>
            <a:pPr algn="ctr"/>
            <a:r>
              <a:rPr lang="ru-RU" sz="1200" dirty="0" smtClean="0"/>
              <a:t>Культура, кинематография</a:t>
            </a:r>
          </a:p>
        </p:txBody>
      </p:sp>
      <p:pic>
        <p:nvPicPr>
          <p:cNvPr id="24" name="Рисунок 23"/>
          <p:cNvPicPr>
            <a:picLocks noChangeAspect="1"/>
          </p:cNvPicPr>
          <p:nvPr/>
        </p:nvPicPr>
        <p:blipFill rotWithShape="1">
          <a:blip r:embed="rId9">
            <a:extLst>
              <a:ext uri="{28A0092B-C50C-407E-A947-70E740481C1C}">
                <a14:useLocalDpi xmlns:a14="http://schemas.microsoft.com/office/drawing/2010/main" xmlns="" val="0"/>
              </a:ext>
            </a:extLst>
          </a:blip>
          <a:srcRect l="77104" t="25105" r="15233" b="64627"/>
          <a:stretch/>
        </p:blipFill>
        <p:spPr>
          <a:xfrm>
            <a:off x="9192373" y="4403481"/>
            <a:ext cx="1086870" cy="1092392"/>
          </a:xfrm>
          <a:prstGeom prst="rect">
            <a:avLst/>
          </a:prstGeom>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68436"/>
          <a:stretch/>
        </p:blipFill>
        <p:spPr bwMode="auto">
          <a:xfrm>
            <a:off x="11245447" y="4393571"/>
            <a:ext cx="946553" cy="1090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34226" r="32887"/>
          <a:stretch/>
        </p:blipFill>
        <p:spPr bwMode="auto">
          <a:xfrm>
            <a:off x="10249466" y="4395733"/>
            <a:ext cx="986205" cy="1090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TextBox 26"/>
          <p:cNvSpPr txBox="1"/>
          <p:nvPr/>
        </p:nvSpPr>
        <p:spPr>
          <a:xfrm>
            <a:off x="8871618" y="5676576"/>
            <a:ext cx="1218062" cy="646331"/>
          </a:xfrm>
          <a:prstGeom prst="rect">
            <a:avLst/>
          </a:prstGeom>
          <a:noFill/>
        </p:spPr>
        <p:txBody>
          <a:bodyPr wrap="square" rtlCol="0">
            <a:spAutoFit/>
          </a:bodyPr>
          <a:lstStyle/>
          <a:p>
            <a:pPr algn="ctr"/>
            <a:r>
              <a:rPr lang="ru-RU" sz="1200" dirty="0" smtClean="0"/>
              <a:t>Средства массовой информации</a:t>
            </a:r>
          </a:p>
        </p:txBody>
      </p:sp>
      <p:sp>
        <p:nvSpPr>
          <p:cNvPr id="28" name="TextBox 27"/>
          <p:cNvSpPr txBox="1"/>
          <p:nvPr/>
        </p:nvSpPr>
        <p:spPr>
          <a:xfrm>
            <a:off x="9831343" y="5597890"/>
            <a:ext cx="1572679" cy="830997"/>
          </a:xfrm>
          <a:prstGeom prst="rect">
            <a:avLst/>
          </a:prstGeom>
          <a:noFill/>
        </p:spPr>
        <p:txBody>
          <a:bodyPr wrap="square" rtlCol="0">
            <a:spAutoFit/>
          </a:bodyPr>
          <a:lstStyle/>
          <a:p>
            <a:pPr algn="ctr"/>
            <a:r>
              <a:rPr lang="ru-RU" sz="1200" dirty="0" smtClean="0"/>
              <a:t>Обслуживание государственного </a:t>
            </a:r>
          </a:p>
          <a:p>
            <a:pPr algn="ctr"/>
            <a:r>
              <a:rPr lang="ru-RU" sz="1200" dirty="0" smtClean="0"/>
              <a:t>и муниципального долга</a:t>
            </a:r>
          </a:p>
        </p:txBody>
      </p:sp>
      <p:sp>
        <p:nvSpPr>
          <p:cNvPr id="29" name="TextBox 28"/>
          <p:cNvSpPr txBox="1"/>
          <p:nvPr/>
        </p:nvSpPr>
        <p:spPr>
          <a:xfrm>
            <a:off x="11054685" y="5510781"/>
            <a:ext cx="1363112" cy="1015663"/>
          </a:xfrm>
          <a:prstGeom prst="rect">
            <a:avLst/>
          </a:prstGeom>
          <a:noFill/>
        </p:spPr>
        <p:txBody>
          <a:bodyPr wrap="square" rtlCol="0">
            <a:spAutoFit/>
          </a:bodyPr>
          <a:lstStyle/>
          <a:p>
            <a:pPr algn="ctr"/>
            <a:r>
              <a:rPr lang="ru-RU" sz="1200" dirty="0" err="1" smtClean="0"/>
              <a:t>Межбюджет-ные</a:t>
            </a:r>
            <a:r>
              <a:rPr lang="ru-RU" sz="1200" dirty="0" smtClean="0"/>
              <a:t> трансферты общего характера</a:t>
            </a:r>
          </a:p>
        </p:txBody>
      </p:sp>
    </p:spTree>
    <p:extLst>
      <p:ext uri="{BB962C8B-B14F-4D97-AF65-F5344CB8AC3E}">
        <p14:creationId xmlns:p14="http://schemas.microsoft.com/office/powerpoint/2010/main" xmlns="" val="120471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Заголовок 4"/>
          <p:cNvSpPr txBox="1">
            <a:spLocks/>
          </p:cNvSpPr>
          <p:nvPr/>
        </p:nvSpPr>
        <p:spPr>
          <a:xfrm>
            <a:off x="504967" y="191068"/>
            <a:ext cx="9561172" cy="945498"/>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200" b="1" i="0" u="none" strike="noStrike" kern="1200" cap="none" spc="0" normalizeH="0" baseline="0" noProof="0" dirty="0" smtClean="0">
                <a:ln>
                  <a:noFill/>
                </a:ln>
                <a:gradFill>
                  <a:gsLst>
                    <a:gs pos="0">
                      <a:schemeClr val="accent1"/>
                    </a:gs>
                    <a:gs pos="100000">
                      <a:schemeClr val="accent3"/>
                    </a:gs>
                  </a:gsLst>
                  <a:lin ang="0" scaled="1"/>
                </a:gradFill>
                <a:effectLst/>
                <a:uLnTx/>
                <a:uFillTx/>
                <a:latin typeface="+mj-lt"/>
                <a:ea typeface="+mj-ea"/>
                <a:cs typeface="+mj-cs"/>
              </a:rPr>
              <a:t>Прогноз расходов Бокситогорского муниципального района по разделам</a:t>
            </a:r>
            <a:br>
              <a:rPr kumimoji="0" lang="ru-RU" sz="3200" b="1" i="0" u="none" strike="noStrike" kern="1200" cap="none" spc="0" normalizeH="0" baseline="0" noProof="0" dirty="0" smtClean="0">
                <a:ln>
                  <a:noFill/>
                </a:ln>
                <a:gradFill>
                  <a:gsLst>
                    <a:gs pos="0">
                      <a:schemeClr val="accent1"/>
                    </a:gs>
                    <a:gs pos="100000">
                      <a:schemeClr val="accent3"/>
                    </a:gs>
                  </a:gsLst>
                  <a:lin ang="0" scaled="1"/>
                </a:gradFill>
                <a:effectLst/>
                <a:uLnTx/>
                <a:uFillTx/>
                <a:latin typeface="+mj-lt"/>
                <a:ea typeface="+mj-ea"/>
                <a:cs typeface="+mj-cs"/>
              </a:rPr>
            </a:br>
            <a:endParaRPr kumimoji="0" lang="ru-RU" sz="3200" b="1" i="0" u="none" strike="noStrike" kern="1200" cap="none" spc="0" normalizeH="0" baseline="0" noProof="0" dirty="0">
              <a:ln>
                <a:noFill/>
              </a:ln>
              <a:gradFill>
                <a:gsLst>
                  <a:gs pos="0">
                    <a:schemeClr val="accent1"/>
                  </a:gs>
                  <a:gs pos="100000">
                    <a:schemeClr val="accent3"/>
                  </a:gs>
                </a:gsLst>
                <a:lin ang="0" scaled="1"/>
              </a:gradFill>
              <a:effectLst/>
              <a:uLnTx/>
              <a:uFillTx/>
              <a:latin typeface="+mj-lt"/>
              <a:ea typeface="+mj-ea"/>
              <a:cs typeface="+mj-cs"/>
            </a:endParaRPr>
          </a:p>
        </p:txBody>
      </p:sp>
      <p:graphicFrame>
        <p:nvGraphicFramePr>
          <p:cNvPr id="5" name="Объект 5"/>
          <p:cNvGraphicFramePr>
            <a:graphicFrameLocks/>
          </p:cNvGraphicFramePr>
          <p:nvPr>
            <p:extLst>
              <p:ext uri="{D42A27DB-BD31-4B8C-83A1-F6EECF244321}">
                <p14:modId xmlns:p14="http://schemas.microsoft.com/office/powerpoint/2010/main" xmlns="" val="369625556"/>
              </p:ext>
            </p:extLst>
          </p:nvPr>
        </p:nvGraphicFramePr>
        <p:xfrm>
          <a:off x="341194" y="1146413"/>
          <a:ext cx="11163870" cy="58753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078174" y="5895833"/>
            <a:ext cx="1207382" cy="369332"/>
          </a:xfrm>
          <a:prstGeom prst="rect">
            <a:avLst/>
          </a:prstGeom>
          <a:noFill/>
        </p:spPr>
        <p:txBody>
          <a:bodyPr wrap="none" rtlCol="0">
            <a:spAutoFit/>
          </a:bodyPr>
          <a:lstStyle/>
          <a:p>
            <a:r>
              <a:rPr lang="ru-RU" dirty="0" smtClean="0"/>
              <a:t>Млн. руб.</a:t>
            </a: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Содержимое 5"/>
          <p:cNvGraphicFramePr>
            <a:graphicFrameLocks/>
          </p:cNvGraphicFramePr>
          <p:nvPr/>
        </p:nvGraphicFramePr>
        <p:xfrm>
          <a:off x="537950" y="2043990"/>
          <a:ext cx="10515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2"/>
          <p:cNvSpPr txBox="1">
            <a:spLocks noChangeArrowheads="1"/>
          </p:cNvSpPr>
          <p:nvPr/>
        </p:nvSpPr>
        <p:spPr>
          <a:xfrm>
            <a:off x="395535" y="197644"/>
            <a:ext cx="10154183" cy="1143000"/>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200" dirty="0" smtClean="0"/>
              <a:t>Прогноз расходов Бокситогорского муниципального района по ведомствам</a:t>
            </a:r>
            <a:endParaRPr lang="ru-RU" sz="3200" dirty="0"/>
          </a:p>
        </p:txBody>
      </p:sp>
      <p:sp>
        <p:nvSpPr>
          <p:cNvPr id="6" name="TextBox 5"/>
          <p:cNvSpPr txBox="1"/>
          <p:nvPr/>
        </p:nvSpPr>
        <p:spPr>
          <a:xfrm>
            <a:off x="1009934" y="1596788"/>
            <a:ext cx="1271502" cy="369332"/>
          </a:xfrm>
          <a:prstGeom prst="rect">
            <a:avLst/>
          </a:prstGeom>
          <a:noFill/>
        </p:spPr>
        <p:txBody>
          <a:bodyPr wrap="none" rtlCol="0">
            <a:spAutoFit/>
          </a:bodyPr>
          <a:lstStyle/>
          <a:p>
            <a:r>
              <a:rPr lang="ru-RU" dirty="0" smtClean="0"/>
              <a:t>Млн. руб..</a:t>
            </a: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4436" y="5745709"/>
            <a:ext cx="1437564" cy="75062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2" name="Прямоугольник 1"/>
          <p:cNvSpPr/>
          <p:nvPr/>
        </p:nvSpPr>
        <p:spPr>
          <a:xfrm>
            <a:off x="504968" y="0"/>
            <a:ext cx="10112989" cy="1384995"/>
          </a:xfrm>
          <a:prstGeom prst="rect">
            <a:avLst/>
          </a:prstGeom>
        </p:spPr>
        <p:txBody>
          <a:bodyPr wrap="square">
            <a:spAutoFit/>
          </a:bodyPr>
          <a:lstStyle/>
          <a:p>
            <a:r>
              <a:rPr lang="ru-RU" sz="2800" b="1" dirty="0" smtClean="0">
                <a:gradFill>
                  <a:gsLst>
                    <a:gs pos="0">
                      <a:schemeClr val="accent1"/>
                    </a:gs>
                    <a:gs pos="100000">
                      <a:schemeClr val="accent3"/>
                    </a:gs>
                  </a:gsLst>
                  <a:lin ang="0" scaled="1"/>
                </a:gradFill>
                <a:latin typeface="+mj-lt"/>
                <a:ea typeface="+mj-ea"/>
                <a:cs typeface="+mj-cs"/>
              </a:rPr>
              <a:t>Муниципальные программы Бокситогорского </a:t>
            </a:r>
            <a:r>
              <a:rPr lang="ru-RU" sz="2800" b="1" dirty="0">
                <a:gradFill>
                  <a:gsLst>
                    <a:gs pos="0">
                      <a:schemeClr val="accent1"/>
                    </a:gs>
                    <a:gs pos="100000">
                      <a:schemeClr val="accent3"/>
                    </a:gs>
                  </a:gsLst>
                  <a:lin ang="0" scaled="1"/>
                </a:gradFill>
                <a:latin typeface="+mj-lt"/>
                <a:ea typeface="+mj-ea"/>
                <a:cs typeface="+mj-cs"/>
              </a:rPr>
              <a:t>муниципального района по муниципальным программам</a:t>
            </a:r>
          </a:p>
        </p:txBody>
      </p:sp>
      <p:graphicFrame>
        <p:nvGraphicFramePr>
          <p:cNvPr id="9" name="Таблица 8"/>
          <p:cNvGraphicFramePr>
            <a:graphicFrameLocks noGrp="1"/>
          </p:cNvGraphicFramePr>
          <p:nvPr/>
        </p:nvGraphicFramePr>
        <p:xfrm>
          <a:off x="0" y="1364777"/>
          <a:ext cx="12192000" cy="5530977"/>
        </p:xfrm>
        <a:graphic>
          <a:graphicData uri="http://schemas.openxmlformats.org/drawingml/2006/table">
            <a:tbl>
              <a:tblPr>
                <a:tableStyleId>{0505E3EF-67EA-436B-97B2-0124C06EBD24}</a:tableStyleId>
              </a:tblPr>
              <a:tblGrid>
                <a:gridCol w="494269"/>
                <a:gridCol w="4954160"/>
                <a:gridCol w="1710011"/>
                <a:gridCol w="1609204"/>
                <a:gridCol w="1609204"/>
                <a:gridCol w="1815152"/>
              </a:tblGrid>
              <a:tr h="586853">
                <a:tc>
                  <a:txBody>
                    <a:bodyPr/>
                    <a:lstStyle/>
                    <a:p>
                      <a:pPr algn="ctr">
                        <a:lnSpc>
                          <a:spcPct val="115000"/>
                        </a:lnSpc>
                        <a:spcAft>
                          <a:spcPts val="0"/>
                        </a:spcAft>
                      </a:pPr>
                      <a:r>
                        <a:rPr lang="ru-RU" sz="1400" b="1" dirty="0">
                          <a:solidFill>
                            <a:schemeClr val="bg1"/>
                          </a:solidFill>
                        </a:rPr>
                        <a:t>№</a:t>
                      </a:r>
                    </a:p>
                    <a:p>
                      <a:pPr algn="ctr">
                        <a:lnSpc>
                          <a:spcPct val="115000"/>
                        </a:lnSpc>
                        <a:spcAft>
                          <a:spcPts val="0"/>
                        </a:spcAft>
                      </a:pPr>
                      <a:r>
                        <a:rPr lang="ru-RU" sz="1400" b="1" dirty="0" err="1">
                          <a:solidFill>
                            <a:schemeClr val="bg1"/>
                          </a:solidFill>
                        </a:rPr>
                        <a:t>п</a:t>
                      </a:r>
                      <a:r>
                        <a:rPr lang="ru-RU" sz="1400" b="1" dirty="0">
                          <a:solidFill>
                            <a:schemeClr val="bg1"/>
                          </a:solidFill>
                        </a:rPr>
                        <a:t>/</a:t>
                      </a:r>
                      <a:r>
                        <a:rPr lang="ru-RU" sz="1400" b="1" dirty="0" err="1">
                          <a:solidFill>
                            <a:schemeClr val="bg1"/>
                          </a:solidFill>
                        </a:rPr>
                        <a:t>п</a:t>
                      </a:r>
                      <a:endParaRPr lang="ru-RU" sz="1400" b="1" dirty="0">
                        <a:solidFill>
                          <a:schemeClr val="bg1"/>
                        </a:solidFill>
                        <a:latin typeface="Times New Roman"/>
                        <a:ea typeface="Times New Roman"/>
                      </a:endParaRPr>
                    </a:p>
                  </a:txBody>
                  <a:tcPr marL="40082" marR="40082" marT="0" marB="0">
                    <a:solidFill>
                      <a:schemeClr val="accent2"/>
                    </a:solidFill>
                  </a:tcPr>
                </a:tc>
                <a:tc>
                  <a:txBody>
                    <a:bodyPr/>
                    <a:lstStyle/>
                    <a:p>
                      <a:pPr algn="ctr">
                        <a:lnSpc>
                          <a:spcPct val="115000"/>
                        </a:lnSpc>
                        <a:spcAft>
                          <a:spcPts val="0"/>
                        </a:spcAft>
                      </a:pPr>
                      <a:r>
                        <a:rPr lang="ru-RU" sz="1600" b="1" dirty="0">
                          <a:solidFill>
                            <a:schemeClr val="bg1"/>
                          </a:solidFill>
                        </a:rPr>
                        <a:t>Наименование муниципальной программы</a:t>
                      </a:r>
                      <a:endParaRPr lang="ru-RU" sz="1600" b="1" dirty="0">
                        <a:solidFill>
                          <a:schemeClr val="bg1"/>
                        </a:solidFill>
                        <a:latin typeface="Times New Roman"/>
                        <a:ea typeface="Times New Roman"/>
                      </a:endParaRPr>
                    </a:p>
                  </a:txBody>
                  <a:tcPr marL="40082" marR="40082" marT="0" marB="0">
                    <a:solidFill>
                      <a:schemeClr val="accent2"/>
                    </a:solidFill>
                  </a:tcPr>
                </a:tc>
                <a:tc>
                  <a:txBody>
                    <a:bodyPr/>
                    <a:lstStyle/>
                    <a:p>
                      <a:pPr algn="ctr">
                        <a:lnSpc>
                          <a:spcPct val="115000"/>
                        </a:lnSpc>
                        <a:spcAft>
                          <a:spcPts val="0"/>
                        </a:spcAft>
                      </a:pPr>
                      <a:r>
                        <a:rPr lang="ru-RU" sz="1600" b="1" dirty="0">
                          <a:solidFill>
                            <a:schemeClr val="bg1"/>
                          </a:solidFill>
                        </a:rPr>
                        <a:t>2021 год </a:t>
                      </a:r>
                      <a:endParaRPr lang="ru-RU" sz="1600" b="1" dirty="0">
                        <a:solidFill>
                          <a:schemeClr val="bg1"/>
                        </a:solidFill>
                        <a:latin typeface="Times New Roman"/>
                        <a:ea typeface="Times New Roman"/>
                      </a:endParaRPr>
                    </a:p>
                  </a:txBody>
                  <a:tcPr marL="40082" marR="40082" marT="0" marB="0">
                    <a:solidFill>
                      <a:schemeClr val="accent2"/>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2022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solidFill>
                      <a:schemeClr val="accent2"/>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2023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solidFill>
                      <a:schemeClr val="accent2"/>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2024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solidFill>
                      <a:schemeClr val="accent2"/>
                    </a:solidFill>
                  </a:tcPr>
                </a:tc>
              </a:tr>
              <a:tr h="1242330">
                <a:tc>
                  <a:txBody>
                    <a:bodyPr/>
                    <a:lstStyle/>
                    <a:p>
                      <a:pPr algn="ctr">
                        <a:lnSpc>
                          <a:spcPct val="115000"/>
                        </a:lnSpc>
                        <a:spcAft>
                          <a:spcPts val="0"/>
                        </a:spcAft>
                      </a:pPr>
                      <a:r>
                        <a:rPr lang="ru-RU" sz="1400"/>
                        <a:t>1</a:t>
                      </a:r>
                      <a:endParaRPr lang="ru-RU" sz="1400" b="1">
                        <a:latin typeface="Times New Roman"/>
                        <a:ea typeface="Times New Roman"/>
                      </a:endParaRPr>
                    </a:p>
                  </a:txBody>
                  <a:tcPr marL="40082" marR="40082" marT="0" marB="0"/>
                </a:tc>
                <a:tc>
                  <a:txBody>
                    <a:bodyPr/>
                    <a:lstStyle/>
                    <a:p>
                      <a:pPr>
                        <a:lnSpc>
                          <a:spcPct val="115000"/>
                        </a:lnSpc>
                        <a:spcAft>
                          <a:spcPts val="0"/>
                        </a:spcAft>
                      </a:pPr>
                      <a:r>
                        <a:rPr lang="ru-RU" sz="1400" dirty="0"/>
                        <a:t>"Проектирование и строительство межпоселкового газопровода "ГРС "Бокситогорск", п. </a:t>
                      </a:r>
                      <a:r>
                        <a:rPr lang="ru-RU" sz="1400" dirty="0" err="1"/>
                        <a:t>Ларьян</a:t>
                      </a:r>
                      <a:r>
                        <a:rPr lang="ru-RU" sz="1400" dirty="0"/>
                        <a:t>, д. Дыми, д. Большой Двор на территории </a:t>
                      </a:r>
                    </a:p>
                    <a:p>
                      <a:pPr>
                        <a:lnSpc>
                          <a:spcPct val="115000"/>
                        </a:lnSpc>
                        <a:spcAft>
                          <a:spcPts val="0"/>
                        </a:spcAft>
                      </a:pPr>
                      <a:r>
                        <a:rPr lang="ru-RU" sz="1400" dirty="0"/>
                        <a:t>Бокситогорского муниципального района Ленинградской области" </a:t>
                      </a:r>
                      <a:endParaRPr lang="ru-RU" sz="1400" b="1" dirty="0">
                        <a:latin typeface="Times New Roman"/>
                        <a:ea typeface="Times New Roman"/>
                      </a:endParaRPr>
                    </a:p>
                  </a:txBody>
                  <a:tcPr marL="40082" marR="40082" marT="0" marB="0"/>
                </a:tc>
                <a:tc>
                  <a:txBody>
                    <a:bodyPr/>
                    <a:lstStyle/>
                    <a:p>
                      <a:pPr algn="ctr">
                        <a:lnSpc>
                          <a:spcPct val="115000"/>
                        </a:lnSpc>
                        <a:spcAft>
                          <a:spcPts val="0"/>
                        </a:spcAft>
                      </a:pPr>
                      <a:r>
                        <a:rPr lang="ru-RU" sz="1400" dirty="0"/>
                        <a:t>570,7</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a:t>0,0</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a:t>0,0</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0,0</a:t>
                      </a:r>
                      <a:endParaRPr lang="ru-RU" sz="1400" b="1" dirty="0">
                        <a:latin typeface="Times New Roman"/>
                        <a:ea typeface="Times New Roman"/>
                      </a:endParaRPr>
                    </a:p>
                  </a:txBody>
                  <a:tcPr marL="40082" marR="40082" marT="0" marB="0" anchor="ctr"/>
                </a:tc>
              </a:tr>
              <a:tr h="496932">
                <a:tc>
                  <a:txBody>
                    <a:bodyPr/>
                    <a:lstStyle/>
                    <a:p>
                      <a:pPr algn="ctr">
                        <a:lnSpc>
                          <a:spcPct val="115000"/>
                        </a:lnSpc>
                        <a:spcAft>
                          <a:spcPts val="0"/>
                        </a:spcAft>
                      </a:pPr>
                      <a:r>
                        <a:rPr lang="en-US" sz="1400"/>
                        <a:t>2</a:t>
                      </a:r>
                      <a:endParaRPr lang="ru-RU" sz="1400" b="1">
                        <a:latin typeface="Times New Roman"/>
                        <a:ea typeface="Times New Roman"/>
                      </a:endParaRPr>
                    </a:p>
                  </a:txBody>
                  <a:tcPr marL="40082" marR="40082" marT="0" marB="0"/>
                </a:tc>
                <a:tc>
                  <a:txBody>
                    <a:bodyPr/>
                    <a:lstStyle/>
                    <a:p>
                      <a:pPr>
                        <a:lnSpc>
                          <a:spcPct val="115000"/>
                        </a:lnSpc>
                        <a:spcAft>
                          <a:spcPts val="0"/>
                        </a:spcAft>
                      </a:pPr>
                      <a:r>
                        <a:rPr lang="ru-RU" sz="1400"/>
                        <a:t> «Развитие сельского хозяйства на территории Бокситогорского муниципального района» </a:t>
                      </a:r>
                      <a:endParaRPr lang="ru-RU" sz="1400" b="1">
                        <a:latin typeface="Times New Roman"/>
                        <a:ea typeface="Times New Roman"/>
                      </a:endParaRPr>
                    </a:p>
                  </a:txBody>
                  <a:tcPr marL="40082" marR="40082" marT="0" marB="0"/>
                </a:tc>
                <a:tc>
                  <a:txBody>
                    <a:bodyPr/>
                    <a:lstStyle/>
                    <a:p>
                      <a:pPr algn="ctr">
                        <a:lnSpc>
                          <a:spcPct val="115000"/>
                        </a:lnSpc>
                        <a:spcAft>
                          <a:spcPts val="0"/>
                        </a:spcAft>
                      </a:pPr>
                      <a:r>
                        <a:rPr lang="ru-RU" sz="1400"/>
                        <a:t>5615,4</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6526,1</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a:t>6526,1</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a:t>6526,1</a:t>
                      </a:r>
                      <a:endParaRPr lang="ru-RU" sz="1400" b="1">
                        <a:latin typeface="Times New Roman"/>
                        <a:ea typeface="Times New Roman"/>
                      </a:endParaRPr>
                    </a:p>
                  </a:txBody>
                  <a:tcPr marL="40082" marR="40082" marT="0" marB="0" anchor="ctr"/>
                </a:tc>
              </a:tr>
              <a:tr h="496932">
                <a:tc>
                  <a:txBody>
                    <a:bodyPr/>
                    <a:lstStyle/>
                    <a:p>
                      <a:pPr algn="ctr">
                        <a:lnSpc>
                          <a:spcPct val="115000"/>
                        </a:lnSpc>
                        <a:spcAft>
                          <a:spcPts val="0"/>
                        </a:spcAft>
                      </a:pPr>
                      <a:r>
                        <a:rPr lang="en-US" sz="1400"/>
                        <a:t>3</a:t>
                      </a:r>
                      <a:endParaRPr lang="ru-RU" sz="1400" b="1">
                        <a:latin typeface="Times New Roman"/>
                        <a:ea typeface="Times New Roman"/>
                      </a:endParaRPr>
                    </a:p>
                  </a:txBody>
                  <a:tcPr marL="40082" marR="40082" marT="0" marB="0"/>
                </a:tc>
                <a:tc>
                  <a:txBody>
                    <a:bodyPr/>
                    <a:lstStyle/>
                    <a:p>
                      <a:pPr>
                        <a:lnSpc>
                          <a:spcPct val="115000"/>
                        </a:lnSpc>
                        <a:spcAft>
                          <a:spcPts val="0"/>
                        </a:spcAft>
                      </a:pPr>
                      <a:r>
                        <a:rPr lang="ru-RU" sz="1400"/>
                        <a:t> «Современное образование в Бокситогорском муниципальном районе Ленинградской области» </a:t>
                      </a:r>
                      <a:endParaRPr lang="ru-RU" sz="1400" b="1">
                        <a:latin typeface="Times New Roman"/>
                        <a:ea typeface="Times New Roman"/>
                      </a:endParaRPr>
                    </a:p>
                  </a:txBody>
                  <a:tcPr marL="40082" marR="40082" marT="0" marB="0"/>
                </a:tc>
                <a:tc>
                  <a:txBody>
                    <a:bodyPr/>
                    <a:lstStyle/>
                    <a:p>
                      <a:pPr algn="ctr">
                        <a:lnSpc>
                          <a:spcPct val="115000"/>
                        </a:lnSpc>
                        <a:spcAft>
                          <a:spcPts val="0"/>
                        </a:spcAft>
                      </a:pPr>
                      <a:r>
                        <a:rPr lang="ru-RU" sz="1400"/>
                        <a:t>1013002,5</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1242070,1</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a:t>1201527,1</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a:t>1078742,4</a:t>
                      </a:r>
                      <a:endParaRPr lang="ru-RU" sz="1400" b="1">
                        <a:latin typeface="Times New Roman"/>
                        <a:ea typeface="Times New Roman"/>
                      </a:endParaRPr>
                    </a:p>
                  </a:txBody>
                  <a:tcPr marL="40082" marR="40082" marT="0" marB="0" anchor="ctr"/>
                </a:tc>
              </a:tr>
              <a:tr h="732800">
                <a:tc>
                  <a:txBody>
                    <a:bodyPr/>
                    <a:lstStyle/>
                    <a:p>
                      <a:pPr algn="ctr">
                        <a:lnSpc>
                          <a:spcPct val="115000"/>
                        </a:lnSpc>
                        <a:spcAft>
                          <a:spcPts val="0"/>
                        </a:spcAft>
                      </a:pPr>
                      <a:r>
                        <a:rPr lang="en-US" sz="1400"/>
                        <a:t>4</a:t>
                      </a:r>
                      <a:endParaRPr lang="ru-RU" sz="1400" b="1">
                        <a:latin typeface="Times New Roman"/>
                        <a:ea typeface="Times New Roman"/>
                      </a:endParaRPr>
                    </a:p>
                  </a:txBody>
                  <a:tcPr marL="40082" marR="40082" marT="0" marB="0"/>
                </a:tc>
                <a:tc>
                  <a:txBody>
                    <a:bodyPr/>
                    <a:lstStyle/>
                    <a:p>
                      <a:pPr>
                        <a:lnSpc>
                          <a:spcPct val="115000"/>
                        </a:lnSpc>
                        <a:spcAft>
                          <a:spcPts val="0"/>
                        </a:spcAft>
                      </a:pPr>
                      <a:r>
                        <a:rPr lang="ru-RU" sz="1400" dirty="0"/>
                        <a:t> «Социальная поддержка отдельных категорий граждан в Бокситогорском районе Ленинградской области» </a:t>
                      </a:r>
                      <a:endParaRPr lang="ru-RU" sz="1400" b="1" dirty="0">
                        <a:latin typeface="Times New Roman"/>
                        <a:ea typeface="Times New Roman"/>
                      </a:endParaRPr>
                    </a:p>
                  </a:txBody>
                  <a:tcPr marL="40082" marR="40082" marT="0" marB="0"/>
                </a:tc>
                <a:tc>
                  <a:txBody>
                    <a:bodyPr/>
                    <a:lstStyle/>
                    <a:p>
                      <a:pPr algn="ctr">
                        <a:lnSpc>
                          <a:spcPct val="115000"/>
                        </a:lnSpc>
                        <a:spcAft>
                          <a:spcPts val="0"/>
                        </a:spcAft>
                      </a:pPr>
                      <a:r>
                        <a:rPr lang="ru-RU" sz="1400"/>
                        <a:t>58447,0</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70594,3</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69532,0</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a:t>68796,4</a:t>
                      </a:r>
                      <a:endParaRPr lang="ru-RU" sz="1400" b="1">
                        <a:latin typeface="Times New Roman"/>
                        <a:ea typeface="Times New Roman"/>
                      </a:endParaRPr>
                    </a:p>
                  </a:txBody>
                  <a:tcPr marL="40082" marR="40082" marT="0" marB="0" anchor="ctr"/>
                </a:tc>
              </a:tr>
              <a:tr h="732800">
                <a:tc>
                  <a:txBody>
                    <a:bodyPr/>
                    <a:lstStyle/>
                    <a:p>
                      <a:pPr algn="ctr">
                        <a:lnSpc>
                          <a:spcPct val="115000"/>
                        </a:lnSpc>
                        <a:spcAft>
                          <a:spcPts val="0"/>
                        </a:spcAft>
                      </a:pPr>
                      <a:r>
                        <a:rPr lang="en-US" sz="1400"/>
                        <a:t>5</a:t>
                      </a:r>
                      <a:endParaRPr lang="ru-RU" sz="1400" b="1">
                        <a:latin typeface="Times New Roman"/>
                        <a:ea typeface="Times New Roman"/>
                      </a:endParaRPr>
                    </a:p>
                  </a:txBody>
                  <a:tcPr marL="40082" marR="40082" marT="0" marB="0"/>
                </a:tc>
                <a:tc>
                  <a:txBody>
                    <a:bodyPr/>
                    <a:lstStyle/>
                    <a:p>
                      <a:pPr>
                        <a:lnSpc>
                          <a:spcPct val="115000"/>
                        </a:lnSpc>
                        <a:spcAft>
                          <a:spcPts val="0"/>
                        </a:spcAft>
                      </a:pPr>
                      <a:r>
                        <a:rPr lang="ru-RU" sz="1400" dirty="0"/>
                        <a:t> «Культура, молодежная политика, физическая культура и спорт Бокситогорского муниципального района» </a:t>
                      </a:r>
                      <a:endParaRPr lang="ru-RU" sz="1400" b="1" dirty="0">
                        <a:latin typeface="Times New Roman"/>
                        <a:ea typeface="Times New Roman"/>
                      </a:endParaRPr>
                    </a:p>
                  </a:txBody>
                  <a:tcPr marL="40082" marR="40082" marT="0" marB="0"/>
                </a:tc>
                <a:tc>
                  <a:txBody>
                    <a:bodyPr/>
                    <a:lstStyle/>
                    <a:p>
                      <a:pPr algn="ctr">
                        <a:lnSpc>
                          <a:spcPct val="115000"/>
                        </a:lnSpc>
                        <a:spcAft>
                          <a:spcPts val="0"/>
                        </a:spcAft>
                      </a:pPr>
                      <a:r>
                        <a:rPr lang="ru-RU" sz="1400" dirty="0"/>
                        <a:t>105060,2</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107548,0</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77177,1</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a:t>77177,1</a:t>
                      </a:r>
                      <a:endParaRPr lang="ru-RU" sz="1400" b="1">
                        <a:latin typeface="Times New Roman"/>
                        <a:ea typeface="Times New Roman"/>
                      </a:endParaRPr>
                    </a:p>
                  </a:txBody>
                  <a:tcPr marL="40082" marR="40082" marT="0" marB="0" anchor="ctr"/>
                </a:tc>
              </a:tr>
              <a:tr h="496932">
                <a:tc>
                  <a:txBody>
                    <a:bodyPr/>
                    <a:lstStyle/>
                    <a:p>
                      <a:pPr algn="ctr">
                        <a:lnSpc>
                          <a:spcPct val="115000"/>
                        </a:lnSpc>
                        <a:spcAft>
                          <a:spcPts val="0"/>
                        </a:spcAft>
                      </a:pPr>
                      <a:r>
                        <a:rPr lang="en-US" sz="1400"/>
                        <a:t>6</a:t>
                      </a:r>
                      <a:endParaRPr lang="ru-RU" sz="1400" b="1">
                        <a:latin typeface="Times New Roman"/>
                        <a:ea typeface="Times New Roman"/>
                      </a:endParaRPr>
                    </a:p>
                  </a:txBody>
                  <a:tcPr marL="40082" marR="40082" marT="0" marB="0"/>
                </a:tc>
                <a:tc>
                  <a:txBody>
                    <a:bodyPr/>
                    <a:lstStyle/>
                    <a:p>
                      <a:pPr>
                        <a:lnSpc>
                          <a:spcPct val="115000"/>
                        </a:lnSpc>
                        <a:spcAft>
                          <a:spcPts val="0"/>
                        </a:spcAft>
                      </a:pPr>
                      <a:r>
                        <a:rPr lang="ru-RU" sz="1400"/>
                        <a:t>«Управление собственностью на территории Бокситогорского муниципального района» </a:t>
                      </a:r>
                      <a:endParaRPr lang="ru-RU" sz="1400" b="1">
                        <a:latin typeface="Times New Roman"/>
                        <a:ea typeface="Times New Roman"/>
                      </a:endParaRPr>
                    </a:p>
                  </a:txBody>
                  <a:tcPr marL="40082" marR="40082" marT="0" marB="0"/>
                </a:tc>
                <a:tc>
                  <a:txBody>
                    <a:bodyPr/>
                    <a:lstStyle/>
                    <a:p>
                      <a:pPr algn="ctr">
                        <a:lnSpc>
                          <a:spcPct val="115000"/>
                        </a:lnSpc>
                        <a:spcAft>
                          <a:spcPts val="0"/>
                        </a:spcAft>
                      </a:pPr>
                      <a:r>
                        <a:rPr lang="ru-RU" sz="1400" dirty="0"/>
                        <a:t>11646,5</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1590,5</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6306,5</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a:t>1206,5</a:t>
                      </a:r>
                      <a:endParaRPr lang="ru-RU" sz="1400" b="1">
                        <a:latin typeface="Times New Roman"/>
                        <a:ea typeface="Times New Roman"/>
                      </a:endParaRPr>
                    </a:p>
                  </a:txBody>
                  <a:tcPr marL="40082" marR="40082" marT="0" marB="0" anchor="ctr"/>
                </a:tc>
              </a:tr>
              <a:tr h="745398">
                <a:tc>
                  <a:txBody>
                    <a:bodyPr/>
                    <a:lstStyle/>
                    <a:p>
                      <a:pPr algn="ctr">
                        <a:lnSpc>
                          <a:spcPct val="115000"/>
                        </a:lnSpc>
                        <a:spcAft>
                          <a:spcPts val="0"/>
                        </a:spcAft>
                      </a:pPr>
                      <a:r>
                        <a:rPr lang="en-US" sz="1400"/>
                        <a:t>7</a:t>
                      </a:r>
                      <a:endParaRPr lang="ru-RU" sz="1400" b="1">
                        <a:latin typeface="Times New Roman"/>
                        <a:ea typeface="Times New Roman"/>
                      </a:endParaRPr>
                    </a:p>
                  </a:txBody>
                  <a:tcPr marL="40082" marR="40082" marT="0" marB="0"/>
                </a:tc>
                <a:tc>
                  <a:txBody>
                    <a:bodyPr/>
                    <a:lstStyle/>
                    <a:p>
                      <a:pPr>
                        <a:lnSpc>
                          <a:spcPct val="115000"/>
                        </a:lnSpc>
                        <a:spcAft>
                          <a:spcPts val="0"/>
                        </a:spcAft>
                      </a:pPr>
                      <a:r>
                        <a:rPr lang="ru-RU" sz="1400" dirty="0"/>
                        <a:t>«Управление муниципальными финансами и муниципальным долгом Бокситогорского муниципального района» </a:t>
                      </a:r>
                      <a:endParaRPr lang="ru-RU" sz="1400" b="1" dirty="0">
                        <a:latin typeface="Times New Roman"/>
                        <a:ea typeface="Times New Roman"/>
                      </a:endParaRPr>
                    </a:p>
                  </a:txBody>
                  <a:tcPr marL="40082" marR="40082" marT="0" marB="0"/>
                </a:tc>
                <a:tc>
                  <a:txBody>
                    <a:bodyPr/>
                    <a:lstStyle/>
                    <a:p>
                      <a:pPr algn="ctr">
                        <a:lnSpc>
                          <a:spcPct val="115000"/>
                        </a:lnSpc>
                        <a:spcAft>
                          <a:spcPts val="0"/>
                        </a:spcAft>
                      </a:pPr>
                      <a:r>
                        <a:rPr lang="ru-RU" sz="1400"/>
                        <a:t>142986,8</a:t>
                      </a:r>
                      <a:endParaRPr lang="ru-RU" sz="1400" b="1">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163500,2</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168265,3</a:t>
                      </a:r>
                      <a:endParaRPr lang="ru-RU" sz="1400" b="1"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173192,3</a:t>
                      </a:r>
                      <a:endParaRPr lang="ru-RU" sz="1400" b="1" dirty="0">
                        <a:latin typeface="Times New Roman"/>
                        <a:ea typeface="Times New Roman"/>
                      </a:endParaRPr>
                    </a:p>
                  </a:txBody>
                  <a:tcPr marL="40082" marR="40082" marT="0" marB="0" anchor="ctr"/>
                </a:tc>
              </a:tr>
            </a:tbl>
          </a:graphicData>
        </a:graphic>
      </p:graphicFrame>
    </p:spTree>
    <p:extLst>
      <p:ext uri="{BB962C8B-B14F-4D97-AF65-F5344CB8AC3E}">
        <p14:creationId xmlns:p14="http://schemas.microsoft.com/office/powerpoint/2010/main" xmlns="" val="2919198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27797" y="2674961"/>
            <a:ext cx="3766782" cy="955343"/>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10" name="Прямоугольник 9"/>
          <p:cNvSpPr/>
          <p:nvPr/>
        </p:nvSpPr>
        <p:spPr>
          <a:xfrm>
            <a:off x="10549719" y="5622878"/>
            <a:ext cx="1642281" cy="66874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Прямоугольник 7"/>
          <p:cNvSpPr/>
          <p:nvPr/>
        </p:nvSpPr>
        <p:spPr>
          <a:xfrm>
            <a:off x="2033517" y="148187"/>
            <a:ext cx="9894627" cy="1569660"/>
          </a:xfrm>
          <a:prstGeom prst="rect">
            <a:avLst/>
          </a:prstGeom>
        </p:spPr>
        <p:txBody>
          <a:bodyPr wrap="square">
            <a:spAutoFit/>
          </a:bodyPr>
          <a:lstStyle/>
          <a:p>
            <a:pPr algn="r"/>
            <a:r>
              <a:rPr lang="ru-RU" sz="3200" b="1" dirty="0" smtClean="0">
                <a:gradFill>
                  <a:gsLst>
                    <a:gs pos="0">
                      <a:schemeClr val="accent1"/>
                    </a:gs>
                    <a:gs pos="100000">
                      <a:schemeClr val="accent3"/>
                    </a:gs>
                  </a:gsLst>
                  <a:lin ang="0" scaled="1"/>
                </a:gradFill>
              </a:rPr>
              <a:t>Муниципальные программы </a:t>
            </a:r>
            <a:r>
              <a:rPr lang="ru-RU" sz="3200" b="1" dirty="0" smtClean="0">
                <a:gradFill>
                  <a:gsLst>
                    <a:gs pos="0">
                      <a:schemeClr val="accent1"/>
                    </a:gs>
                    <a:gs pos="100000">
                      <a:schemeClr val="accent3"/>
                    </a:gs>
                  </a:gsLst>
                  <a:lin ang="0" scaled="1"/>
                </a:gradFill>
                <a:latin typeface="+mj-lt"/>
                <a:ea typeface="+mj-ea"/>
                <a:cs typeface="+mj-cs"/>
              </a:rPr>
              <a:t>Бокситогорского </a:t>
            </a:r>
            <a:r>
              <a:rPr lang="ru-RU" sz="3200" b="1" dirty="0">
                <a:gradFill>
                  <a:gsLst>
                    <a:gs pos="0">
                      <a:schemeClr val="accent1"/>
                    </a:gs>
                    <a:gs pos="100000">
                      <a:schemeClr val="accent3"/>
                    </a:gs>
                  </a:gsLst>
                  <a:lin ang="0" scaled="1"/>
                </a:gradFill>
                <a:latin typeface="+mj-lt"/>
                <a:ea typeface="+mj-ea"/>
                <a:cs typeface="+mj-cs"/>
              </a:rPr>
              <a:t>муниципального района по муниципальным программам</a:t>
            </a:r>
          </a:p>
        </p:txBody>
      </p:sp>
      <p:graphicFrame>
        <p:nvGraphicFramePr>
          <p:cNvPr id="9" name="Таблица 8"/>
          <p:cNvGraphicFramePr>
            <a:graphicFrameLocks noGrp="1"/>
          </p:cNvGraphicFramePr>
          <p:nvPr/>
        </p:nvGraphicFramePr>
        <p:xfrm>
          <a:off x="368489" y="2197290"/>
          <a:ext cx="11627894" cy="4083472"/>
        </p:xfrm>
        <a:graphic>
          <a:graphicData uri="http://schemas.openxmlformats.org/drawingml/2006/table">
            <a:tbl>
              <a:tblPr>
                <a:tableStyleId>{69CF1AB2-1976-4502-BF36-3FF5EA218861}</a:tableStyleId>
              </a:tblPr>
              <a:tblGrid>
                <a:gridCol w="773999"/>
                <a:gridCol w="4511621"/>
                <a:gridCol w="1658914"/>
                <a:gridCol w="1561120"/>
                <a:gridCol w="1561120"/>
                <a:gridCol w="1561120"/>
              </a:tblGrid>
              <a:tr h="723331">
                <a:tc>
                  <a:txBody>
                    <a:bodyPr/>
                    <a:lstStyle/>
                    <a:p>
                      <a:pPr algn="ctr">
                        <a:lnSpc>
                          <a:spcPct val="115000"/>
                        </a:lnSpc>
                        <a:spcAft>
                          <a:spcPts val="0"/>
                        </a:spcAft>
                      </a:pPr>
                      <a:r>
                        <a:rPr lang="ru-RU" sz="1600" b="1" dirty="0">
                          <a:solidFill>
                            <a:schemeClr val="bg1"/>
                          </a:solidFill>
                        </a:rPr>
                        <a:t>№</a:t>
                      </a:r>
                    </a:p>
                    <a:p>
                      <a:pPr algn="ctr">
                        <a:lnSpc>
                          <a:spcPct val="115000"/>
                        </a:lnSpc>
                        <a:spcAft>
                          <a:spcPts val="0"/>
                        </a:spcAft>
                      </a:pPr>
                      <a:r>
                        <a:rPr lang="ru-RU" sz="1600" b="1" dirty="0" err="1">
                          <a:solidFill>
                            <a:schemeClr val="bg1"/>
                          </a:solidFill>
                        </a:rPr>
                        <a:t>п</a:t>
                      </a:r>
                      <a:r>
                        <a:rPr lang="ru-RU" sz="1600" b="1" dirty="0">
                          <a:solidFill>
                            <a:schemeClr val="bg1"/>
                          </a:solidFill>
                        </a:rPr>
                        <a:t>/</a:t>
                      </a:r>
                      <a:r>
                        <a:rPr lang="ru-RU" sz="1600" b="1" dirty="0" err="1">
                          <a:solidFill>
                            <a:schemeClr val="bg1"/>
                          </a:solidFill>
                        </a:rPr>
                        <a:t>п</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Наименование муниципальной программы</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2021 год </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2022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2023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2024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35680">
                <a:tc>
                  <a:txBody>
                    <a:bodyPr/>
                    <a:lstStyle/>
                    <a:p>
                      <a:pPr algn="ctr">
                        <a:lnSpc>
                          <a:spcPct val="115000"/>
                        </a:lnSpc>
                        <a:spcAft>
                          <a:spcPts val="0"/>
                        </a:spcAft>
                      </a:pPr>
                      <a:r>
                        <a:rPr lang="en-US" sz="1400" dirty="0"/>
                        <a:t>8</a:t>
                      </a:r>
                      <a:endParaRPr lang="ru-RU" sz="1400" dirty="0">
                        <a:latin typeface="Times New Roman"/>
                        <a:ea typeface="Times New Roman"/>
                      </a:endParaRPr>
                    </a:p>
                  </a:txBody>
                  <a:tcPr marL="40082" marR="40082"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ru-RU" sz="1400" dirty="0"/>
                        <a:t> «Безопасность Бокситогорского муниципального района»  </a:t>
                      </a:r>
                      <a:endParaRPr lang="ru-RU" sz="1400" dirty="0">
                        <a:latin typeface="Times New Roman"/>
                        <a:ea typeface="Times New Roman"/>
                      </a:endParaRPr>
                    </a:p>
                  </a:txBody>
                  <a:tcPr marL="40082" marR="40082"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1400" dirty="0"/>
                        <a:t>11772,7</a:t>
                      </a:r>
                      <a:endParaRPr lang="ru-RU" sz="1400" dirty="0">
                        <a:latin typeface="Times New Roman"/>
                        <a:ea typeface="Times New Roman"/>
                      </a:endParaRPr>
                    </a:p>
                  </a:txBody>
                  <a:tcPr marL="40082" marR="40082"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1400" dirty="0"/>
                        <a:t>14442,6</a:t>
                      </a:r>
                      <a:endParaRPr lang="ru-RU" sz="1400" dirty="0">
                        <a:latin typeface="Times New Roman"/>
                        <a:ea typeface="Times New Roman"/>
                      </a:endParaRPr>
                    </a:p>
                  </a:txBody>
                  <a:tcPr marL="40082" marR="40082"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1400" dirty="0"/>
                        <a:t>10223,3</a:t>
                      </a:r>
                      <a:endParaRPr lang="ru-RU" sz="1400" dirty="0">
                        <a:latin typeface="Times New Roman"/>
                        <a:ea typeface="Times New Roman"/>
                      </a:endParaRPr>
                    </a:p>
                  </a:txBody>
                  <a:tcPr marL="40082" marR="40082"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ru-RU" sz="1400" dirty="0"/>
                        <a:t>10320,7</a:t>
                      </a:r>
                      <a:endParaRPr lang="ru-RU" sz="1400" dirty="0">
                        <a:latin typeface="Times New Roman"/>
                        <a:ea typeface="Times New Roman"/>
                      </a:endParaRPr>
                    </a:p>
                  </a:txBody>
                  <a:tcPr marL="40082" marR="40082" marT="0" marB="0" anchor="ctr">
                    <a:lnT w="12700" cap="flat" cmpd="sng" algn="ctr">
                      <a:solidFill>
                        <a:schemeClr val="tx1"/>
                      </a:solidFill>
                      <a:prstDash val="solid"/>
                      <a:round/>
                      <a:headEnd type="none" w="med" len="med"/>
                      <a:tailEnd type="none" w="med" len="med"/>
                    </a:lnT>
                  </a:tcPr>
                </a:tc>
              </a:tr>
              <a:tr h="803520">
                <a:tc>
                  <a:txBody>
                    <a:bodyPr/>
                    <a:lstStyle/>
                    <a:p>
                      <a:pPr algn="ctr">
                        <a:lnSpc>
                          <a:spcPct val="115000"/>
                        </a:lnSpc>
                        <a:spcAft>
                          <a:spcPts val="0"/>
                        </a:spcAft>
                      </a:pPr>
                      <a:r>
                        <a:rPr lang="en-US" sz="1400" dirty="0"/>
                        <a:t>9</a:t>
                      </a:r>
                      <a:endParaRPr lang="ru-RU" sz="1400" dirty="0">
                        <a:latin typeface="Times New Roman"/>
                        <a:ea typeface="Times New Roman"/>
                      </a:endParaRPr>
                    </a:p>
                  </a:txBody>
                  <a:tcPr marL="40082" marR="40082" marT="0" marB="0"/>
                </a:tc>
                <a:tc>
                  <a:txBody>
                    <a:bodyPr/>
                    <a:lstStyle/>
                    <a:p>
                      <a:pPr>
                        <a:lnSpc>
                          <a:spcPct val="115000"/>
                        </a:lnSpc>
                        <a:spcAft>
                          <a:spcPts val="0"/>
                        </a:spcAft>
                      </a:pPr>
                      <a:r>
                        <a:rPr lang="ru-RU" sz="1400" dirty="0"/>
                        <a:t>«Стимулирование экономической активности Бокситогорского муниципального района Ленинградской области» </a:t>
                      </a:r>
                      <a:endParaRPr lang="ru-RU" sz="1400" dirty="0">
                        <a:latin typeface="Times New Roman"/>
                        <a:ea typeface="Times New Roman"/>
                      </a:endParaRPr>
                    </a:p>
                  </a:txBody>
                  <a:tcPr marL="40082" marR="40082" marT="0" marB="0"/>
                </a:tc>
                <a:tc>
                  <a:txBody>
                    <a:bodyPr/>
                    <a:lstStyle/>
                    <a:p>
                      <a:pPr algn="ctr">
                        <a:lnSpc>
                          <a:spcPct val="115000"/>
                        </a:lnSpc>
                        <a:spcAft>
                          <a:spcPts val="0"/>
                        </a:spcAft>
                      </a:pPr>
                      <a:r>
                        <a:rPr lang="ru-RU" sz="1400" dirty="0"/>
                        <a:t>8098,6</a:t>
                      </a:r>
                      <a:endParaRPr lang="ru-RU" sz="1400"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7997,7</a:t>
                      </a:r>
                      <a:endParaRPr lang="ru-RU" sz="1400"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8014,8</a:t>
                      </a:r>
                      <a:endParaRPr lang="ru-RU" sz="1400"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8067,3</a:t>
                      </a:r>
                      <a:endParaRPr lang="ru-RU" sz="1400" dirty="0">
                        <a:latin typeface="Times New Roman"/>
                        <a:ea typeface="Times New Roman"/>
                      </a:endParaRPr>
                    </a:p>
                  </a:txBody>
                  <a:tcPr marL="40082" marR="40082" marT="0" marB="0" anchor="ctr"/>
                </a:tc>
              </a:tr>
              <a:tr h="535680">
                <a:tc>
                  <a:txBody>
                    <a:bodyPr/>
                    <a:lstStyle/>
                    <a:p>
                      <a:pPr algn="ctr">
                        <a:lnSpc>
                          <a:spcPct val="115000"/>
                        </a:lnSpc>
                        <a:spcAft>
                          <a:spcPts val="0"/>
                        </a:spcAft>
                      </a:pPr>
                      <a:r>
                        <a:rPr lang="en-US" sz="1400"/>
                        <a:t>1</a:t>
                      </a:r>
                      <a:r>
                        <a:rPr lang="ru-RU" sz="1400"/>
                        <a:t>0</a:t>
                      </a:r>
                      <a:endParaRPr lang="ru-RU" sz="1400">
                        <a:latin typeface="Times New Roman"/>
                        <a:ea typeface="Times New Roman"/>
                      </a:endParaRPr>
                    </a:p>
                  </a:txBody>
                  <a:tcPr marL="40082" marR="40082" marT="0" marB="0"/>
                </a:tc>
                <a:tc>
                  <a:txBody>
                    <a:bodyPr/>
                    <a:lstStyle/>
                    <a:p>
                      <a:pPr>
                        <a:lnSpc>
                          <a:spcPct val="115000"/>
                        </a:lnSpc>
                        <a:spcAft>
                          <a:spcPts val="0"/>
                        </a:spcAft>
                      </a:pPr>
                      <a:r>
                        <a:rPr lang="ru-RU" sz="1400" dirty="0"/>
                        <a:t>«Устойчивое общественное развитие в Бокситогорском муниципальном районе» </a:t>
                      </a:r>
                      <a:endParaRPr lang="ru-RU" sz="1400" dirty="0">
                        <a:latin typeface="Times New Roman"/>
                        <a:ea typeface="Times New Roman"/>
                      </a:endParaRPr>
                    </a:p>
                  </a:txBody>
                  <a:tcPr marL="40082" marR="40082" marT="0" marB="0"/>
                </a:tc>
                <a:tc>
                  <a:txBody>
                    <a:bodyPr/>
                    <a:lstStyle/>
                    <a:p>
                      <a:pPr algn="ctr">
                        <a:lnSpc>
                          <a:spcPct val="115000"/>
                        </a:lnSpc>
                        <a:spcAft>
                          <a:spcPts val="0"/>
                        </a:spcAft>
                      </a:pPr>
                      <a:r>
                        <a:rPr lang="ru-RU" sz="1400"/>
                        <a:t>3773,1</a:t>
                      </a:r>
                      <a:endParaRPr lang="ru-RU" sz="1400">
                        <a:latin typeface="Times New Roman"/>
                        <a:ea typeface="Times New Roman"/>
                      </a:endParaRPr>
                    </a:p>
                  </a:txBody>
                  <a:tcPr marL="40082" marR="40082" marT="0" marB="0" anchor="ctr"/>
                </a:tc>
                <a:tc>
                  <a:txBody>
                    <a:bodyPr/>
                    <a:lstStyle/>
                    <a:p>
                      <a:pPr algn="ctr">
                        <a:lnSpc>
                          <a:spcPct val="115000"/>
                        </a:lnSpc>
                        <a:spcAft>
                          <a:spcPts val="0"/>
                        </a:spcAft>
                      </a:pPr>
                      <a:r>
                        <a:rPr lang="ru-RU" sz="1400"/>
                        <a:t>4628,2</a:t>
                      </a:r>
                      <a:endParaRPr lang="ru-RU" sz="140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4041,8</a:t>
                      </a:r>
                      <a:endParaRPr lang="ru-RU" sz="1400" dirty="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4041,8</a:t>
                      </a:r>
                      <a:endParaRPr lang="ru-RU" sz="1400" dirty="0">
                        <a:latin typeface="Times New Roman"/>
                        <a:ea typeface="Times New Roman"/>
                      </a:endParaRPr>
                    </a:p>
                  </a:txBody>
                  <a:tcPr marL="40082" marR="40082" marT="0" marB="0" anchor="ctr"/>
                </a:tc>
              </a:tr>
              <a:tr h="1071360">
                <a:tc>
                  <a:txBody>
                    <a:bodyPr/>
                    <a:lstStyle/>
                    <a:p>
                      <a:pPr algn="ctr">
                        <a:lnSpc>
                          <a:spcPct val="115000"/>
                        </a:lnSpc>
                        <a:spcAft>
                          <a:spcPts val="0"/>
                        </a:spcAft>
                      </a:pPr>
                      <a:r>
                        <a:rPr lang="en-US" sz="1400"/>
                        <a:t>1</a:t>
                      </a:r>
                      <a:r>
                        <a:rPr lang="ru-RU" sz="1400"/>
                        <a:t>1</a:t>
                      </a:r>
                      <a:endParaRPr lang="ru-RU" sz="1400">
                        <a:latin typeface="Times New Roman"/>
                        <a:ea typeface="Times New Roman"/>
                      </a:endParaRPr>
                    </a:p>
                  </a:txBody>
                  <a:tcPr marL="40082" marR="40082" marT="0" marB="0"/>
                </a:tc>
                <a:tc>
                  <a:txBody>
                    <a:bodyPr/>
                    <a:lstStyle/>
                    <a:p>
                      <a:pPr>
                        <a:lnSpc>
                          <a:spcPct val="115000"/>
                        </a:lnSpc>
                        <a:spcAft>
                          <a:spcPts val="0"/>
                        </a:spcAft>
                      </a:pPr>
                      <a:r>
                        <a:rPr lang="ru-RU" sz="1400"/>
                        <a:t>«Содержание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a:t>
                      </a:r>
                      <a:endParaRPr lang="ru-RU" sz="1400">
                        <a:latin typeface="Times New Roman"/>
                        <a:ea typeface="Times New Roman"/>
                      </a:endParaRPr>
                    </a:p>
                  </a:txBody>
                  <a:tcPr marL="40082" marR="40082" marT="0" marB="0"/>
                </a:tc>
                <a:tc>
                  <a:txBody>
                    <a:bodyPr/>
                    <a:lstStyle/>
                    <a:p>
                      <a:pPr algn="ctr">
                        <a:lnSpc>
                          <a:spcPct val="115000"/>
                        </a:lnSpc>
                        <a:spcAft>
                          <a:spcPts val="0"/>
                        </a:spcAft>
                      </a:pPr>
                      <a:r>
                        <a:rPr lang="ru-RU" sz="1400"/>
                        <a:t>39637,4</a:t>
                      </a:r>
                      <a:endParaRPr lang="ru-RU" sz="1400">
                        <a:latin typeface="Times New Roman"/>
                        <a:ea typeface="Times New Roman"/>
                      </a:endParaRPr>
                    </a:p>
                  </a:txBody>
                  <a:tcPr marL="40082" marR="40082" marT="0" marB="0" anchor="ctr"/>
                </a:tc>
                <a:tc>
                  <a:txBody>
                    <a:bodyPr/>
                    <a:lstStyle/>
                    <a:p>
                      <a:pPr algn="ctr">
                        <a:lnSpc>
                          <a:spcPct val="115000"/>
                        </a:lnSpc>
                        <a:spcAft>
                          <a:spcPts val="0"/>
                        </a:spcAft>
                      </a:pPr>
                      <a:r>
                        <a:rPr lang="ru-RU" sz="1400"/>
                        <a:t>44685,5</a:t>
                      </a:r>
                      <a:endParaRPr lang="ru-RU" sz="1400">
                        <a:latin typeface="Times New Roman"/>
                        <a:ea typeface="Times New Roman"/>
                      </a:endParaRPr>
                    </a:p>
                  </a:txBody>
                  <a:tcPr marL="40082" marR="40082" marT="0" marB="0" anchor="ctr"/>
                </a:tc>
                <a:tc>
                  <a:txBody>
                    <a:bodyPr/>
                    <a:lstStyle/>
                    <a:p>
                      <a:pPr algn="ctr">
                        <a:lnSpc>
                          <a:spcPct val="115000"/>
                        </a:lnSpc>
                        <a:spcAft>
                          <a:spcPts val="0"/>
                        </a:spcAft>
                      </a:pPr>
                      <a:r>
                        <a:rPr lang="ru-RU" sz="1400"/>
                        <a:t>45507,7</a:t>
                      </a:r>
                      <a:endParaRPr lang="ru-RU" sz="1400">
                        <a:latin typeface="Times New Roman"/>
                        <a:ea typeface="Times New Roman"/>
                      </a:endParaRPr>
                    </a:p>
                  </a:txBody>
                  <a:tcPr marL="40082" marR="40082" marT="0" marB="0" anchor="ctr"/>
                </a:tc>
                <a:tc>
                  <a:txBody>
                    <a:bodyPr/>
                    <a:lstStyle/>
                    <a:p>
                      <a:pPr algn="ctr">
                        <a:lnSpc>
                          <a:spcPct val="115000"/>
                        </a:lnSpc>
                        <a:spcAft>
                          <a:spcPts val="0"/>
                        </a:spcAft>
                      </a:pPr>
                      <a:r>
                        <a:rPr lang="ru-RU" sz="1400" dirty="0"/>
                        <a:t>46030,0</a:t>
                      </a:r>
                      <a:endParaRPr lang="ru-RU" sz="1400" dirty="0">
                        <a:latin typeface="Times New Roman"/>
                        <a:ea typeface="Times New Roman"/>
                      </a:endParaRPr>
                    </a:p>
                  </a:txBody>
                  <a:tcPr marL="40082" marR="40082" marT="0" marB="0" anchor="ctr"/>
                </a:tc>
              </a:tr>
              <a:tr h="413901">
                <a:tc>
                  <a:txBody>
                    <a:bodyPr/>
                    <a:lstStyle/>
                    <a:p>
                      <a:pPr algn="ctr">
                        <a:lnSpc>
                          <a:spcPct val="115000"/>
                        </a:lnSpc>
                        <a:spcAft>
                          <a:spcPts val="0"/>
                        </a:spcAft>
                      </a:pPr>
                      <a:endParaRPr lang="ru-RU" sz="1400">
                        <a:solidFill>
                          <a:srgbClr val="FF0000"/>
                        </a:solidFill>
                        <a:latin typeface="Times New Roman"/>
                        <a:ea typeface="Times New Roman"/>
                      </a:endParaRPr>
                    </a:p>
                  </a:txBody>
                  <a:tcPr marL="40082" marR="40082" marT="0" marB="0"/>
                </a:tc>
                <a:tc>
                  <a:txBody>
                    <a:bodyPr/>
                    <a:lstStyle/>
                    <a:p>
                      <a:pPr>
                        <a:lnSpc>
                          <a:spcPct val="115000"/>
                        </a:lnSpc>
                        <a:spcAft>
                          <a:spcPts val="0"/>
                        </a:spcAft>
                      </a:pPr>
                      <a:r>
                        <a:rPr lang="ru-RU" sz="1400"/>
                        <a:t>ИТОГО</a:t>
                      </a:r>
                      <a:endParaRPr lang="ru-RU" sz="1400">
                        <a:latin typeface="Times New Roman"/>
                        <a:ea typeface="Times New Roman"/>
                      </a:endParaRPr>
                    </a:p>
                  </a:txBody>
                  <a:tcPr marL="40082" marR="40082" marT="0" marB="0"/>
                </a:tc>
                <a:tc>
                  <a:txBody>
                    <a:bodyPr/>
                    <a:lstStyle/>
                    <a:p>
                      <a:pPr algn="ctr">
                        <a:lnSpc>
                          <a:spcPct val="115000"/>
                        </a:lnSpc>
                        <a:spcAft>
                          <a:spcPts val="0"/>
                        </a:spcAft>
                      </a:pPr>
                      <a:r>
                        <a:rPr lang="ru-RU" sz="1400"/>
                        <a:t>1400610,9</a:t>
                      </a:r>
                      <a:endParaRPr lang="ru-RU" sz="1400">
                        <a:latin typeface="Times New Roman"/>
                        <a:ea typeface="Times New Roman"/>
                      </a:endParaRPr>
                    </a:p>
                  </a:txBody>
                  <a:tcPr marL="40082" marR="40082" marT="0" marB="0" anchor="b"/>
                </a:tc>
                <a:tc>
                  <a:txBody>
                    <a:bodyPr/>
                    <a:lstStyle/>
                    <a:p>
                      <a:pPr algn="ctr">
                        <a:lnSpc>
                          <a:spcPct val="115000"/>
                        </a:lnSpc>
                        <a:spcAft>
                          <a:spcPts val="0"/>
                        </a:spcAft>
                      </a:pPr>
                      <a:r>
                        <a:rPr lang="ru-RU" sz="1400"/>
                        <a:t>1663583,2</a:t>
                      </a:r>
                      <a:endParaRPr lang="ru-RU" sz="1400">
                        <a:latin typeface="Times New Roman"/>
                        <a:ea typeface="Times New Roman"/>
                      </a:endParaRPr>
                    </a:p>
                  </a:txBody>
                  <a:tcPr marL="40082" marR="40082" marT="0" marB="0" anchor="b"/>
                </a:tc>
                <a:tc>
                  <a:txBody>
                    <a:bodyPr/>
                    <a:lstStyle/>
                    <a:p>
                      <a:pPr algn="ctr">
                        <a:lnSpc>
                          <a:spcPct val="115000"/>
                        </a:lnSpc>
                        <a:spcAft>
                          <a:spcPts val="0"/>
                        </a:spcAft>
                      </a:pPr>
                      <a:r>
                        <a:rPr lang="ru-RU" sz="1400"/>
                        <a:t>1597121,7</a:t>
                      </a:r>
                      <a:endParaRPr lang="ru-RU" sz="1400">
                        <a:latin typeface="Times New Roman"/>
                        <a:ea typeface="Times New Roman"/>
                      </a:endParaRPr>
                    </a:p>
                  </a:txBody>
                  <a:tcPr marL="40082" marR="40082" marT="0" marB="0" anchor="b"/>
                </a:tc>
                <a:tc>
                  <a:txBody>
                    <a:bodyPr/>
                    <a:lstStyle/>
                    <a:p>
                      <a:pPr algn="ctr">
                        <a:lnSpc>
                          <a:spcPct val="115000"/>
                        </a:lnSpc>
                        <a:spcAft>
                          <a:spcPts val="0"/>
                        </a:spcAft>
                      </a:pPr>
                      <a:r>
                        <a:rPr lang="ru-RU" sz="1400" dirty="0"/>
                        <a:t>1474100,6</a:t>
                      </a:r>
                      <a:endParaRPr lang="ru-RU" sz="1400" dirty="0">
                        <a:latin typeface="Times New Roman"/>
                        <a:ea typeface="Times New Roman"/>
                      </a:endParaRPr>
                    </a:p>
                  </a:txBody>
                  <a:tcPr marL="40082" marR="40082" marT="0" marB="0" anchor="b"/>
                </a:tc>
              </a:tr>
            </a:tbl>
          </a:graphicData>
        </a:graphic>
      </p:graphicFrame>
    </p:spTree>
    <p:extLst>
      <p:ext uri="{BB962C8B-B14F-4D97-AF65-F5344CB8AC3E}">
        <p14:creationId xmlns:p14="http://schemas.microsoft.com/office/powerpoint/2010/main" xmlns="" val="1338326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773" y="25357"/>
            <a:ext cx="10522424" cy="1569660"/>
          </a:xfrm>
          <a:prstGeom prst="rect">
            <a:avLst/>
          </a:prstGeom>
        </p:spPr>
        <p:txBody>
          <a:bodyPr wrap="square">
            <a:spAutoFit/>
          </a:bodyPr>
          <a:lstStyle/>
          <a:p>
            <a:pPr algn="ctr"/>
            <a:r>
              <a:rPr lang="ru-RU" sz="3200" b="1" dirty="0">
                <a:gradFill>
                  <a:gsLst>
                    <a:gs pos="0">
                      <a:schemeClr val="accent1"/>
                    </a:gs>
                    <a:gs pos="100000">
                      <a:schemeClr val="accent3"/>
                    </a:gs>
                  </a:gsLst>
                  <a:lin ang="0" scaled="1"/>
                </a:gradFill>
                <a:latin typeface="+mj-lt"/>
                <a:ea typeface="+mj-ea"/>
                <a:cs typeface="+mj-cs"/>
              </a:rPr>
              <a:t>Муниципальная программа «Развитие сельского хозяйства на территории Бокситогорского муниципального района»</a:t>
            </a:r>
          </a:p>
        </p:txBody>
      </p:sp>
      <p:grpSp>
        <p:nvGrpSpPr>
          <p:cNvPr id="7" name="Группа 6"/>
          <p:cNvGrpSpPr/>
          <p:nvPr/>
        </p:nvGrpSpPr>
        <p:grpSpPr>
          <a:xfrm>
            <a:off x="7535387" y="2799785"/>
            <a:ext cx="3753508" cy="3102870"/>
            <a:chOff x="1864174" y="1486673"/>
            <a:chExt cx="2854059" cy="1733892"/>
          </a:xfrm>
        </p:grpSpPr>
        <p:sp>
          <p:nvSpPr>
            <p:cNvPr id="3" name="Rectangle 4"/>
            <p:cNvSpPr>
              <a:spLocks noChangeArrowheads="1"/>
            </p:cNvSpPr>
            <p:nvPr/>
          </p:nvSpPr>
          <p:spPr bwMode="auto">
            <a:xfrm>
              <a:off x="1981383" y="1486673"/>
              <a:ext cx="2736850" cy="1143000"/>
            </a:xfrm>
            <a:prstGeom prst="rect">
              <a:avLst/>
            </a:prstGeom>
            <a:noFill/>
            <a:ln w="9525">
              <a:noFill/>
              <a:miter lim="800000"/>
              <a:headEnd/>
              <a:tailEnd/>
            </a:ln>
            <a:effectLst/>
          </p:spPr>
          <p:txBody>
            <a:bodyPr anchor="ctr"/>
            <a:lstStyle/>
            <a:p>
              <a:pPr algn="ctr"/>
              <a:r>
                <a:rPr lang="ru-RU" sz="3200" b="1" dirty="0">
                  <a:solidFill>
                    <a:srgbClr val="197DCE"/>
                  </a:solidFill>
                </a:rPr>
                <a:t/>
              </a:r>
              <a:br>
                <a:rPr lang="ru-RU" sz="3200" b="1" dirty="0">
                  <a:solidFill>
                    <a:srgbClr val="197DCE"/>
                  </a:solidFill>
                </a:rPr>
              </a:br>
              <a:r>
                <a:rPr lang="ru-RU" sz="3600" b="1" dirty="0" smtClean="0">
                  <a:ln>
                    <a:solidFill>
                      <a:schemeClr val="tx1"/>
                    </a:solidFill>
                  </a:ln>
                  <a:solidFill>
                    <a:srgbClr val="197DCE"/>
                  </a:solidFill>
                </a:rPr>
                <a:t>6,5</a:t>
              </a:r>
              <a:r>
                <a:rPr lang="ru-RU" sz="3200" b="1" dirty="0" smtClean="0">
                  <a:solidFill>
                    <a:srgbClr val="197DCE"/>
                  </a:solidFill>
                </a:rPr>
                <a:t> </a:t>
              </a:r>
              <a:r>
                <a:rPr lang="ru-RU" sz="2400" b="1" dirty="0">
                  <a:solidFill>
                    <a:srgbClr val="197DCE"/>
                  </a:solidFill>
                </a:rPr>
                <a:t>млн</a:t>
              </a:r>
              <a:r>
                <a:rPr lang="ru-RU" sz="2400" b="1" dirty="0" smtClean="0">
                  <a:solidFill>
                    <a:srgbClr val="197DCE"/>
                  </a:solidFill>
                </a:rPr>
                <a:t>. руб</a:t>
              </a:r>
              <a:r>
                <a:rPr lang="ru-RU" sz="2400" b="1" dirty="0">
                  <a:solidFill>
                    <a:srgbClr val="197DCE"/>
                  </a:solidFill>
                </a:rPr>
                <a:t>.  </a:t>
              </a:r>
              <a:endParaRPr lang="ru-RU" sz="3200" b="1" dirty="0">
                <a:solidFill>
                  <a:srgbClr val="197DCE"/>
                </a:solidFill>
              </a:endParaRPr>
            </a:p>
          </p:txBody>
        </p:sp>
        <p:sp>
          <p:nvSpPr>
            <p:cNvPr id="5" name="Rectangle 6"/>
            <p:cNvSpPr>
              <a:spLocks noChangeArrowheads="1"/>
            </p:cNvSpPr>
            <p:nvPr/>
          </p:nvSpPr>
          <p:spPr bwMode="auto">
            <a:xfrm>
              <a:off x="1864174" y="2522749"/>
              <a:ext cx="2736850" cy="697816"/>
            </a:xfrm>
            <a:prstGeom prst="rect">
              <a:avLst/>
            </a:prstGeom>
            <a:noFill/>
            <a:ln w="9525">
              <a:noFill/>
              <a:miter lim="800000"/>
              <a:headEnd/>
              <a:tailEnd/>
            </a:ln>
            <a:effectLst/>
          </p:spPr>
          <p:txBody>
            <a:bodyPr anchor="ctr"/>
            <a:lstStyle/>
            <a:p>
              <a:pPr algn="ctr"/>
              <a:r>
                <a:rPr lang="ru-RU" sz="3500" b="1" dirty="0" smtClean="0">
                  <a:ln>
                    <a:solidFill>
                      <a:schemeClr val="tx1"/>
                    </a:solidFill>
                  </a:ln>
                  <a:solidFill>
                    <a:srgbClr val="197DCE"/>
                  </a:solidFill>
                </a:rPr>
                <a:t>0,36%</a:t>
              </a:r>
            </a:p>
            <a:p>
              <a:pPr algn="ctr"/>
              <a:r>
                <a:rPr lang="ru-RU" sz="2000" b="1" dirty="0" smtClean="0">
                  <a:solidFill>
                    <a:srgbClr val="197DCE"/>
                  </a:solidFill>
                </a:rPr>
                <a:t>От общего объема расходов</a:t>
              </a:r>
              <a:endParaRPr lang="ru-RU" sz="2000" b="1" dirty="0">
                <a:solidFill>
                  <a:srgbClr val="197DCE"/>
                </a:solidFill>
              </a:endParaRPr>
            </a:p>
          </p:txBody>
        </p:sp>
        <p:sp>
          <p:nvSpPr>
            <p:cNvPr id="6" name="TextBox 5"/>
            <p:cNvSpPr txBox="1"/>
            <p:nvPr/>
          </p:nvSpPr>
          <p:spPr>
            <a:xfrm>
              <a:off x="3188136" y="1935536"/>
              <a:ext cx="140464" cy="567555"/>
            </a:xfrm>
            <a:prstGeom prst="rect">
              <a:avLst/>
            </a:prstGeom>
            <a:noFill/>
          </p:spPr>
          <p:txBody>
            <a:bodyPr wrap="none" rtlCol="0">
              <a:spAutoFit/>
            </a:bodyPr>
            <a:lstStyle/>
            <a:p>
              <a:endParaRPr lang="ru-RU" sz="6000" b="1" dirty="0">
                <a:solidFill>
                  <a:srgbClr val="197DCE"/>
                </a:solidFill>
              </a:endParaRPr>
            </a:p>
          </p:txBody>
        </p:sp>
      </p:grpSp>
      <p:pic>
        <p:nvPicPr>
          <p:cNvPr id="4098" name="Picture 2" descr="C:\Program Files (x86)\Microsoft Office\MEDIA\CAGCAT10\j0233312.wm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6248" y="1598704"/>
            <a:ext cx="1801506" cy="164946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Рисунок 12"/>
          <p:cNvPicPr>
            <a:picLocks noChangeAspect="1"/>
          </p:cNvPicPr>
          <p:nvPr/>
        </p:nvPicPr>
        <p:blipFill rotWithShape="1">
          <a:blip r:embed="rId3">
            <a:extLst>
              <a:ext uri="{28A0092B-C50C-407E-A947-70E740481C1C}">
                <a14:useLocalDpi xmlns:a14="http://schemas.microsoft.com/office/drawing/2010/main" xmlns="" val="0"/>
              </a:ext>
            </a:extLst>
          </a:blip>
          <a:srcRect t="8012" b="8014"/>
          <a:stretch/>
        </p:blipFill>
        <p:spPr>
          <a:xfrm>
            <a:off x="3478728" y="3323247"/>
            <a:ext cx="2750046" cy="1539540"/>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xmlns="" val="0"/>
              </a:ext>
            </a:extLst>
          </a:blip>
          <a:srcRect l="11295" t="8617" r="5708" b="8283"/>
          <a:stretch/>
        </p:blipFill>
        <p:spPr>
          <a:xfrm>
            <a:off x="859896" y="3323248"/>
            <a:ext cx="2306471" cy="1539539"/>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14420" y="1610003"/>
            <a:ext cx="2708673" cy="1597221"/>
          </a:xfrm>
          <a:prstGeom prst="rect">
            <a:avLst/>
          </a:prstGeom>
        </p:spPr>
      </p:pic>
      <p:pic>
        <p:nvPicPr>
          <p:cNvPr id="4105" name="Picture 9" descr="C:\Users\Домашний\AppData\Local\Microsoft\Windows\INetCache\IE\FGMTJ0BR\aux-head-1505413925-20170914_krol_t[1].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957332" y="1598704"/>
            <a:ext cx="2750025" cy="1622168"/>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Прямоугольник 15"/>
          <p:cNvSpPr/>
          <p:nvPr/>
        </p:nvSpPr>
        <p:spPr>
          <a:xfrm>
            <a:off x="700584" y="4919008"/>
            <a:ext cx="6587319" cy="1631216"/>
          </a:xfrm>
          <a:prstGeom prst="rect">
            <a:avLst/>
          </a:prstGeom>
        </p:spPr>
        <p:txBody>
          <a:bodyPr wrap="square">
            <a:spAutoFit/>
          </a:bodyPr>
          <a:lstStyle/>
          <a:p>
            <a:r>
              <a:rPr lang="ru-RU" sz="2000" b="1" dirty="0" smtClean="0">
                <a:gradFill>
                  <a:gsLst>
                    <a:gs pos="0">
                      <a:schemeClr val="accent1"/>
                    </a:gs>
                    <a:gs pos="100000">
                      <a:schemeClr val="accent3"/>
                    </a:gs>
                  </a:gsLst>
                  <a:lin ang="0" scaled="1"/>
                </a:gradFill>
                <a:latin typeface="+mj-lt"/>
                <a:ea typeface="+mj-ea"/>
                <a:cs typeface="+mj-cs"/>
              </a:rPr>
              <a:t>ЦЕЛЬ</a:t>
            </a:r>
          </a:p>
          <a:p>
            <a:r>
              <a:rPr lang="ru-RU" sz="2000" b="1" dirty="0" smtClean="0">
                <a:gradFill>
                  <a:gsLst>
                    <a:gs pos="0">
                      <a:schemeClr val="accent1"/>
                    </a:gs>
                    <a:gs pos="100000">
                      <a:schemeClr val="accent3"/>
                    </a:gs>
                  </a:gsLst>
                  <a:lin ang="0" scaled="1"/>
                </a:gradFill>
                <a:latin typeface="+mj-lt"/>
                <a:ea typeface="+mj-ea"/>
                <a:cs typeface="+mj-cs"/>
              </a:rPr>
              <a:t>устойчивое развитие сельских территорий, повышение занятости и уровня жизни сельского населения путем финансовой поддержки сельскохозяйственных товаропроизводителей</a:t>
            </a:r>
            <a:endParaRPr lang="ru-RU" sz="2000" b="1" dirty="0">
              <a:gradFill>
                <a:gsLst>
                  <a:gs pos="0">
                    <a:schemeClr val="accent1"/>
                  </a:gs>
                  <a:gs pos="100000">
                    <a:schemeClr val="accent3"/>
                  </a:gs>
                </a:gsLst>
                <a:lin ang="0" scaled="1"/>
              </a:gradFill>
              <a:latin typeface="+mj-lt"/>
              <a:ea typeface="+mj-ea"/>
              <a:cs typeface="+mj-cs"/>
            </a:endParaRPr>
          </a:p>
        </p:txBody>
      </p:sp>
    </p:spTree>
    <p:extLst>
      <p:ext uri="{BB962C8B-B14F-4D97-AF65-F5344CB8AC3E}">
        <p14:creationId xmlns:p14="http://schemas.microsoft.com/office/powerpoint/2010/main" xmlns="" val="3073089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Users\Sinkovskaya_ki\AppData\Local\Microsoft\Windows\INetCache\IE\XBI4HMX2\canola_field_yellow_agriculture_rural_landscape_countryside_flower-1326816[1].jpg"/>
          <p:cNvPicPr>
            <a:picLocks noChangeAspect="1" noChangeArrowheads="1"/>
          </p:cNvPicPr>
          <p:nvPr/>
        </p:nvPicPr>
        <p:blipFill>
          <a:blip r:embed="rId2"/>
          <a:srcRect/>
          <a:stretch>
            <a:fillRect/>
          </a:stretch>
        </p:blipFill>
        <p:spPr bwMode="auto">
          <a:xfrm>
            <a:off x="3998794" y="4282690"/>
            <a:ext cx="3384645" cy="2350121"/>
          </a:xfrm>
          <a:prstGeom prst="rect">
            <a:avLst/>
          </a:prstGeom>
          <a:noFill/>
        </p:spPr>
      </p:pic>
      <p:sp>
        <p:nvSpPr>
          <p:cNvPr id="2" name="Прямоугольник 1"/>
          <p:cNvSpPr/>
          <p:nvPr/>
        </p:nvSpPr>
        <p:spPr>
          <a:xfrm>
            <a:off x="163773" y="25357"/>
            <a:ext cx="10522424" cy="1569660"/>
          </a:xfrm>
          <a:prstGeom prst="rect">
            <a:avLst/>
          </a:prstGeom>
        </p:spPr>
        <p:txBody>
          <a:bodyPr wrap="square">
            <a:spAutoFit/>
          </a:bodyPr>
          <a:lstStyle/>
          <a:p>
            <a:pPr algn="ctr"/>
            <a:r>
              <a:rPr lang="ru-RU" sz="3200" b="1" dirty="0">
                <a:gradFill>
                  <a:gsLst>
                    <a:gs pos="0">
                      <a:schemeClr val="accent1"/>
                    </a:gs>
                    <a:gs pos="100000">
                      <a:schemeClr val="accent3"/>
                    </a:gs>
                  </a:gsLst>
                  <a:lin ang="0" scaled="1"/>
                </a:gradFill>
                <a:latin typeface="+mj-lt"/>
                <a:ea typeface="+mj-ea"/>
                <a:cs typeface="+mj-cs"/>
              </a:rPr>
              <a:t>Муниципальная программа «Развитие сельского хозяйства на территории Бокситогорского муниципального района»</a:t>
            </a:r>
          </a:p>
        </p:txBody>
      </p:sp>
      <p:graphicFrame>
        <p:nvGraphicFramePr>
          <p:cNvPr id="3" name="Таблица 2"/>
          <p:cNvGraphicFramePr>
            <a:graphicFrameLocks noGrp="1"/>
          </p:cNvGraphicFramePr>
          <p:nvPr>
            <p:extLst>
              <p:ext uri="{D42A27DB-BD31-4B8C-83A1-F6EECF244321}">
                <p14:modId xmlns:p14="http://schemas.microsoft.com/office/powerpoint/2010/main" xmlns="" val="800970541"/>
              </p:ext>
            </p:extLst>
          </p:nvPr>
        </p:nvGraphicFramePr>
        <p:xfrm>
          <a:off x="682390" y="2078843"/>
          <a:ext cx="10454184" cy="1524000"/>
        </p:xfrm>
        <a:graphic>
          <a:graphicData uri="http://schemas.openxmlformats.org/drawingml/2006/table">
            <a:tbl>
              <a:tblPr firstRow="1" bandRow="1">
                <a:tableStyleId>{284E427A-3D55-4303-BF80-6455036E1DE7}</a:tableStyleId>
              </a:tblPr>
              <a:tblGrid>
                <a:gridCol w="2825085"/>
                <a:gridCol w="2715904"/>
                <a:gridCol w="4913195"/>
              </a:tblGrid>
              <a:tr h="48490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smtClean="0"/>
                        <a:t>Расходы</a:t>
                      </a:r>
                      <a:endParaRPr lang="ru-RU" sz="1600" dirty="0" smtClean="0"/>
                    </a:p>
                    <a:p>
                      <a:pPr algn="ct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smtClean="0"/>
                        <a:t>Ожидаемый</a:t>
                      </a:r>
                      <a:r>
                        <a:rPr lang="ru-RU" sz="1600" b="1" baseline="0" dirty="0" smtClean="0"/>
                        <a:t> р</a:t>
                      </a:r>
                      <a:r>
                        <a:rPr lang="ru-RU" sz="1600" b="1" dirty="0" smtClean="0"/>
                        <a:t>езультат</a:t>
                      </a:r>
                      <a:endParaRPr lang="ru-RU" sz="1600" dirty="0" smtClean="0"/>
                    </a:p>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ru-RU" sz="1400" dirty="0" smtClean="0"/>
                        <a:t>Участие в выставочно-ярмарочной деятельности</a:t>
                      </a:r>
                    </a:p>
                    <a:p>
                      <a:pPr algn="ctr"/>
                      <a:r>
                        <a:rPr lang="ru-RU" sz="1400" b="1" dirty="0" smtClean="0"/>
                        <a:t> 0,6 </a:t>
                      </a:r>
                      <a:r>
                        <a:rPr lang="ru-RU" sz="1400" dirty="0" smtClean="0"/>
                        <a:t>млн. руб.</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40000"/>
                      </a:schemeClr>
                    </a:solidFill>
                  </a:tcPr>
                </a:tc>
                <a:tc>
                  <a:txBody>
                    <a:bodyPr/>
                    <a:lstStyle/>
                    <a:p>
                      <a:pPr algn="ctr"/>
                      <a:r>
                        <a:rPr lang="ru-RU" sz="1400" dirty="0" smtClean="0"/>
                        <a:t>Поддержка малых форм хозяйствования </a:t>
                      </a:r>
                    </a:p>
                    <a:p>
                      <a:pPr algn="ctr"/>
                      <a:r>
                        <a:rPr lang="ru-RU" sz="1400" b="1" dirty="0" smtClean="0"/>
                        <a:t>3,6</a:t>
                      </a:r>
                      <a:r>
                        <a:rPr lang="ru-RU" sz="1400" dirty="0" smtClean="0"/>
                        <a:t> млн. руб.</a:t>
                      </a:r>
                    </a:p>
                    <a:p>
                      <a:pPr algn="ct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40000"/>
                      </a:schemeClr>
                    </a:solidFill>
                  </a:tcPr>
                </a:tc>
                <a:tc>
                  <a:txBody>
                    <a:bodyPr/>
                    <a:lstStyle/>
                    <a:p>
                      <a:pPr algn="ctr"/>
                      <a:r>
                        <a:rPr lang="ru-RU" sz="1400" dirty="0" smtClean="0"/>
                        <a:t>Увеличение объема производства продукции сельского хозяйства</a:t>
                      </a:r>
                      <a:endParaRPr lang="ru-R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alpha val="40000"/>
                      </a:schemeClr>
                    </a:solidFill>
                  </a:tcPr>
                </a:tc>
              </a:tr>
            </a:tbl>
          </a:graphicData>
        </a:graphic>
      </p:graphicFrame>
      <p:pic>
        <p:nvPicPr>
          <p:cNvPr id="18435" name="Picture 3" descr="C:\Users\Sinkovskaya_ki\AppData\Local\Microsoft\Windows\INetCache\IE\XBI4HMX2\Медовый_Спас,_ярмарка_2[1].jpg"/>
          <p:cNvPicPr>
            <a:picLocks noChangeAspect="1" noChangeArrowheads="1"/>
          </p:cNvPicPr>
          <p:nvPr/>
        </p:nvPicPr>
        <p:blipFill>
          <a:blip r:embed="rId3"/>
          <a:srcRect/>
          <a:stretch>
            <a:fillRect/>
          </a:stretch>
        </p:blipFill>
        <p:spPr bwMode="auto">
          <a:xfrm>
            <a:off x="281749" y="4271749"/>
            <a:ext cx="3542978" cy="2361063"/>
          </a:xfrm>
          <a:prstGeom prst="rect">
            <a:avLst/>
          </a:prstGeom>
          <a:noFill/>
        </p:spPr>
      </p:pic>
      <p:pic>
        <p:nvPicPr>
          <p:cNvPr id="18436" name="Picture 4" descr="C:\Users\Sinkovskaya_ki\AppData\Local\Microsoft\Windows\INetCache\IE\HQP0IKDO\news_905[1].jpg"/>
          <p:cNvPicPr>
            <a:picLocks noChangeAspect="1" noChangeArrowheads="1"/>
          </p:cNvPicPr>
          <p:nvPr/>
        </p:nvPicPr>
        <p:blipFill>
          <a:blip r:embed="rId4"/>
          <a:srcRect/>
          <a:stretch>
            <a:fillRect/>
          </a:stretch>
        </p:blipFill>
        <p:spPr bwMode="auto">
          <a:xfrm>
            <a:off x="7570566" y="4299045"/>
            <a:ext cx="3260374" cy="2374710"/>
          </a:xfrm>
          <a:prstGeom prst="rect">
            <a:avLst/>
          </a:prstGeom>
          <a:noFill/>
        </p:spPr>
      </p:pic>
    </p:spTree>
    <p:extLst>
      <p:ext uri="{BB962C8B-B14F-4D97-AF65-F5344CB8AC3E}">
        <p14:creationId xmlns:p14="http://schemas.microsoft.com/office/powerpoint/2010/main" xmlns="" val="2516175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34452" y="939059"/>
            <a:ext cx="3382613" cy="2735665"/>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6159" y="1527062"/>
            <a:ext cx="3282616" cy="2451704"/>
          </a:xfrm>
          <a:prstGeom prst="rect">
            <a:avLst/>
          </a:prstGeom>
        </p:spPr>
      </p:pic>
      <p:sp>
        <p:nvSpPr>
          <p:cNvPr id="2" name="Прямоугольник 1"/>
          <p:cNvSpPr/>
          <p:nvPr/>
        </p:nvSpPr>
        <p:spPr>
          <a:xfrm>
            <a:off x="272956" y="0"/>
            <a:ext cx="11150221" cy="1569660"/>
          </a:xfrm>
          <a:prstGeom prst="rect">
            <a:avLst/>
          </a:prstGeom>
        </p:spPr>
        <p:txBody>
          <a:bodyPr wrap="square">
            <a:spAutoFit/>
          </a:bodyPr>
          <a:lstStyle/>
          <a:p>
            <a:r>
              <a:rPr lang="ru-RU" sz="3200" b="1" dirty="0">
                <a:gradFill>
                  <a:gsLst>
                    <a:gs pos="0">
                      <a:schemeClr val="accent1"/>
                    </a:gs>
                    <a:gs pos="100000">
                      <a:schemeClr val="accent3"/>
                    </a:gs>
                  </a:gsLst>
                  <a:lin ang="0" scaled="1"/>
                </a:gradFill>
                <a:latin typeface="+mj-lt"/>
                <a:ea typeface="+mj-ea"/>
                <a:cs typeface="+mj-cs"/>
              </a:rPr>
              <a:t>Муниципальная программа «Современное образование в Бокситогорском муниципальном районе»</a:t>
            </a:r>
          </a:p>
        </p:txBody>
      </p:sp>
      <p:grpSp>
        <p:nvGrpSpPr>
          <p:cNvPr id="7" name="Группа 6"/>
          <p:cNvGrpSpPr/>
          <p:nvPr/>
        </p:nvGrpSpPr>
        <p:grpSpPr>
          <a:xfrm>
            <a:off x="8122189" y="2490001"/>
            <a:ext cx="3191803" cy="3245537"/>
            <a:chOff x="8712733" y="-560367"/>
            <a:chExt cx="3092063" cy="2698234"/>
          </a:xfrm>
        </p:grpSpPr>
        <p:sp>
          <p:nvSpPr>
            <p:cNvPr id="3" name="Rectangle 3"/>
            <p:cNvSpPr>
              <a:spLocks noChangeArrowheads="1"/>
            </p:cNvSpPr>
            <p:nvPr/>
          </p:nvSpPr>
          <p:spPr bwMode="auto">
            <a:xfrm rot="20951877">
              <a:off x="8712733" y="-560367"/>
              <a:ext cx="3073449" cy="1143000"/>
            </a:xfrm>
            <a:prstGeom prst="rect">
              <a:avLst/>
            </a:prstGeom>
            <a:noFill/>
            <a:ln w="9525">
              <a:noFill/>
              <a:miter lim="800000"/>
              <a:headEnd/>
              <a:tailEnd/>
            </a:ln>
            <a:effectLst/>
          </p:spPr>
          <p:txBody>
            <a:bodyPr anchor="ctr"/>
            <a:lstStyle/>
            <a:p>
              <a:pPr algn="ctr"/>
              <a:r>
                <a:rPr lang="ru-RU" sz="2400" b="1" dirty="0">
                  <a:solidFill>
                    <a:srgbClr val="7030A0"/>
                  </a:solidFill>
                </a:rPr>
                <a:t/>
              </a:r>
              <a:br>
                <a:rPr lang="ru-RU" sz="2400" b="1" dirty="0">
                  <a:solidFill>
                    <a:srgbClr val="7030A0"/>
                  </a:solidFill>
                </a:rPr>
              </a:br>
              <a:r>
                <a:rPr lang="ru-RU" sz="3200" b="1" dirty="0" smtClean="0">
                  <a:solidFill>
                    <a:srgbClr val="7030A0"/>
                  </a:solidFill>
                </a:rPr>
                <a:t>1242,1</a:t>
              </a:r>
              <a:r>
                <a:rPr lang="ru-RU" sz="3000" b="1" dirty="0" smtClean="0">
                  <a:solidFill>
                    <a:srgbClr val="7030A0"/>
                  </a:solidFill>
                </a:rPr>
                <a:t> </a:t>
              </a:r>
              <a:r>
                <a:rPr lang="ru-RU" sz="2400" b="1" dirty="0">
                  <a:solidFill>
                    <a:srgbClr val="7030A0"/>
                  </a:solidFill>
                </a:rPr>
                <a:t>млн</a:t>
              </a:r>
              <a:r>
                <a:rPr lang="ru-RU" sz="2400" b="1" dirty="0" smtClean="0">
                  <a:solidFill>
                    <a:srgbClr val="7030A0"/>
                  </a:solidFill>
                </a:rPr>
                <a:t>. руб</a:t>
              </a:r>
              <a:r>
                <a:rPr lang="ru-RU" sz="2400" b="1" dirty="0">
                  <a:solidFill>
                    <a:srgbClr val="7030A0"/>
                  </a:solidFill>
                </a:rPr>
                <a:t>.  </a:t>
              </a:r>
              <a:endParaRPr lang="ru-RU" sz="3000" b="1" dirty="0">
                <a:solidFill>
                  <a:srgbClr val="7030A0"/>
                </a:solidFill>
              </a:endParaRPr>
            </a:p>
          </p:txBody>
        </p:sp>
        <p:sp>
          <p:nvSpPr>
            <p:cNvPr id="5" name="Rectangle 5"/>
            <p:cNvSpPr>
              <a:spLocks noChangeArrowheads="1"/>
            </p:cNvSpPr>
            <p:nvPr/>
          </p:nvSpPr>
          <p:spPr bwMode="auto">
            <a:xfrm rot="20898156">
              <a:off x="9067945" y="994867"/>
              <a:ext cx="2736851" cy="1143000"/>
            </a:xfrm>
            <a:prstGeom prst="rect">
              <a:avLst/>
            </a:prstGeom>
            <a:noFill/>
            <a:ln w="9525">
              <a:noFill/>
              <a:miter lim="800000"/>
              <a:headEnd/>
              <a:tailEnd/>
            </a:ln>
            <a:effectLst/>
          </p:spPr>
          <p:txBody>
            <a:bodyPr anchor="ctr"/>
            <a:lstStyle/>
            <a:p>
              <a:pPr algn="ctr"/>
              <a:r>
                <a:rPr lang="ru-RU" sz="3200" b="1" dirty="0" smtClean="0">
                  <a:solidFill>
                    <a:srgbClr val="7030A0"/>
                  </a:solidFill>
                </a:rPr>
                <a:t>68,3%</a:t>
              </a:r>
            </a:p>
            <a:p>
              <a:pPr algn="ctr"/>
              <a:r>
                <a:rPr lang="ru-RU" sz="2000" b="1" dirty="0" smtClean="0">
                  <a:solidFill>
                    <a:srgbClr val="7030A0"/>
                  </a:solidFill>
                </a:rPr>
                <a:t>от общего объема расходов</a:t>
              </a:r>
              <a:endParaRPr lang="ru-RU" sz="2000" b="1" dirty="0">
                <a:solidFill>
                  <a:srgbClr val="7030A0"/>
                </a:solidFill>
              </a:endParaRPr>
            </a:p>
          </p:txBody>
        </p:sp>
      </p:grpSp>
      <p:pic>
        <p:nvPicPr>
          <p:cNvPr id="14" name="Picture 2" descr="https://pp.vk.me/c621618/v621618923/5a42/x8XVhGP6Mws.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8862" t="3" r="12113" b="-2"/>
          <a:stretch/>
        </p:blipFill>
        <p:spPr bwMode="auto">
          <a:xfrm>
            <a:off x="4892480" y="3616658"/>
            <a:ext cx="2995926" cy="2941092"/>
          </a:xfrm>
          <a:prstGeom prst="rect">
            <a:avLst/>
          </a:prstGeom>
          <a:ln>
            <a:noFill/>
          </a:ln>
          <a:effectLst>
            <a:softEdge rad="112500"/>
          </a:effectLst>
          <a:extLst/>
        </p:spPr>
      </p:pic>
      <p:sp>
        <p:nvSpPr>
          <p:cNvPr id="11" name="Прямоугольник 10"/>
          <p:cNvSpPr/>
          <p:nvPr/>
        </p:nvSpPr>
        <p:spPr>
          <a:xfrm>
            <a:off x="232011" y="3995678"/>
            <a:ext cx="4558353" cy="2862322"/>
          </a:xfrm>
          <a:prstGeom prst="rect">
            <a:avLst/>
          </a:prstGeom>
        </p:spPr>
        <p:txBody>
          <a:bodyPr wrap="square">
            <a:spAutoFit/>
          </a:bodyPr>
          <a:lstStyle/>
          <a:p>
            <a:r>
              <a:rPr lang="ru-RU" sz="2000" b="1" dirty="0" smtClean="0">
                <a:gradFill>
                  <a:gsLst>
                    <a:gs pos="0">
                      <a:schemeClr val="accent1"/>
                    </a:gs>
                    <a:gs pos="100000">
                      <a:schemeClr val="accent3"/>
                    </a:gs>
                  </a:gsLst>
                  <a:lin ang="0" scaled="1"/>
                </a:gradFill>
                <a:latin typeface="+mj-lt"/>
                <a:ea typeface="+mj-ea"/>
                <a:cs typeface="+mj-cs"/>
              </a:rPr>
              <a:t>ЦЕЛЬ</a:t>
            </a:r>
          </a:p>
          <a:p>
            <a:r>
              <a:rPr lang="ru-RU" sz="2000" b="1" dirty="0" smtClean="0">
                <a:gradFill>
                  <a:gsLst>
                    <a:gs pos="0">
                      <a:schemeClr val="accent1"/>
                    </a:gs>
                    <a:gs pos="100000">
                      <a:schemeClr val="accent3"/>
                    </a:gs>
                  </a:gsLst>
                  <a:lin ang="0" scaled="1"/>
                </a:gradFill>
                <a:latin typeface="+mj-lt"/>
                <a:ea typeface="+mj-ea"/>
                <a:cs typeface="+mj-cs"/>
              </a:rPr>
              <a:t>Повышение доступности и обеспечение качественного образования, соответствующего требованиям инновационного развития экономики района, региона и страны в целом, современным требованиям общества</a:t>
            </a:r>
          </a:p>
        </p:txBody>
      </p:sp>
    </p:spTree>
    <p:extLst>
      <p:ext uri="{BB962C8B-B14F-4D97-AF65-F5344CB8AC3E}">
        <p14:creationId xmlns:p14="http://schemas.microsoft.com/office/powerpoint/2010/main" xmlns="" val="3051686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p:txBody>
          <a:bodyPr>
            <a:normAutofit fontScale="90000"/>
          </a:bodyPr>
          <a:lstStyle/>
          <a:p>
            <a:r>
              <a:rPr lang="ru-RU" dirty="0" smtClean="0"/>
              <a:t>Показатели социально-экономического развития </a:t>
            </a:r>
            <a:endParaRPr lang="ru-RU" dirty="0"/>
          </a:p>
        </p:txBody>
      </p:sp>
      <p:sp>
        <p:nvSpPr>
          <p:cNvPr id="3" name="Подзаголовок 2"/>
          <p:cNvSpPr>
            <a:spLocks noGrp="1"/>
          </p:cNvSpPr>
          <p:nvPr>
            <p:ph type="subTitle" idx="1"/>
          </p:nvPr>
        </p:nvSpPr>
        <p:spPr/>
        <p:txBody>
          <a:bodyPr/>
          <a:lstStyle/>
          <a:p>
            <a:r>
              <a:rPr lang="ru-RU" dirty="0" smtClean="0"/>
              <a:t>Инвестиции в основной капитал</a:t>
            </a:r>
            <a:endParaRPr lang="ru-RU" dirty="0"/>
          </a:p>
        </p:txBody>
      </p:sp>
      <p:sp>
        <p:nvSpPr>
          <p:cNvPr id="8" name="Прямоугольник 7"/>
          <p:cNvSpPr/>
          <p:nvPr/>
        </p:nvSpPr>
        <p:spPr>
          <a:xfrm>
            <a:off x="3106399" y="5687283"/>
            <a:ext cx="825867" cy="369332"/>
          </a:xfrm>
          <a:prstGeom prst="rect">
            <a:avLst/>
          </a:prstGeom>
        </p:spPr>
        <p:txBody>
          <a:bodyPr wrap="none">
            <a:spAutoFit/>
          </a:bodyPr>
          <a:lstStyle/>
          <a:p>
            <a:r>
              <a:rPr lang="ru-RU" dirty="0" smtClean="0"/>
              <a:t>841,3 </a:t>
            </a:r>
            <a:endParaRPr lang="ru-RU" dirty="0"/>
          </a:p>
        </p:txBody>
      </p:sp>
      <p:sp>
        <p:nvSpPr>
          <p:cNvPr id="9" name="Прямоугольник 8"/>
          <p:cNvSpPr/>
          <p:nvPr/>
        </p:nvSpPr>
        <p:spPr>
          <a:xfrm>
            <a:off x="7189354" y="4870693"/>
            <a:ext cx="954107" cy="369332"/>
          </a:xfrm>
          <a:prstGeom prst="rect">
            <a:avLst/>
          </a:prstGeom>
        </p:spPr>
        <p:txBody>
          <a:bodyPr wrap="none">
            <a:spAutoFit/>
          </a:bodyPr>
          <a:lstStyle/>
          <a:p>
            <a:r>
              <a:rPr lang="ru-RU" dirty="0" smtClean="0"/>
              <a:t>3056,6 </a:t>
            </a:r>
            <a:endParaRPr lang="ru-RU" dirty="0"/>
          </a:p>
        </p:txBody>
      </p:sp>
      <p:sp>
        <p:nvSpPr>
          <p:cNvPr id="10" name="Прямоугольник 9"/>
          <p:cNvSpPr/>
          <p:nvPr/>
        </p:nvSpPr>
        <p:spPr>
          <a:xfrm>
            <a:off x="4735031" y="4122339"/>
            <a:ext cx="954107" cy="369332"/>
          </a:xfrm>
          <a:prstGeom prst="rect">
            <a:avLst/>
          </a:prstGeom>
        </p:spPr>
        <p:txBody>
          <a:bodyPr wrap="none">
            <a:spAutoFit/>
          </a:bodyPr>
          <a:lstStyle/>
          <a:p>
            <a:r>
              <a:rPr lang="ru-RU" dirty="0" smtClean="0"/>
              <a:t>1292,3 </a:t>
            </a:r>
            <a:endParaRPr lang="ru-RU" dirty="0"/>
          </a:p>
        </p:txBody>
      </p:sp>
      <p:sp>
        <p:nvSpPr>
          <p:cNvPr id="12" name="Прямоугольник 11"/>
          <p:cNvSpPr/>
          <p:nvPr/>
        </p:nvSpPr>
        <p:spPr>
          <a:xfrm>
            <a:off x="4589456" y="2598339"/>
            <a:ext cx="954107" cy="369332"/>
          </a:xfrm>
          <a:prstGeom prst="rect">
            <a:avLst/>
          </a:prstGeom>
        </p:spPr>
        <p:txBody>
          <a:bodyPr wrap="none">
            <a:spAutoFit/>
          </a:bodyPr>
          <a:lstStyle/>
          <a:p>
            <a:r>
              <a:rPr lang="ru-RU" dirty="0" smtClean="0"/>
              <a:t>1532,6 </a:t>
            </a:r>
            <a:endParaRPr lang="ru-RU" dirty="0"/>
          </a:p>
        </p:txBody>
      </p:sp>
      <p:sp>
        <p:nvSpPr>
          <p:cNvPr id="17" name="Прямоугольник 16"/>
          <p:cNvSpPr/>
          <p:nvPr/>
        </p:nvSpPr>
        <p:spPr>
          <a:xfrm>
            <a:off x="3622739" y="3351239"/>
            <a:ext cx="954107" cy="369332"/>
          </a:xfrm>
          <a:prstGeom prst="rect">
            <a:avLst/>
          </a:prstGeom>
        </p:spPr>
        <p:txBody>
          <a:bodyPr wrap="none">
            <a:spAutoFit/>
          </a:bodyPr>
          <a:lstStyle/>
          <a:p>
            <a:r>
              <a:rPr lang="ru-RU" dirty="0" smtClean="0"/>
              <a:t>1081,4 </a:t>
            </a:r>
            <a:endParaRPr lang="ru-RU" dirty="0"/>
          </a:p>
        </p:txBody>
      </p:sp>
      <p:sp>
        <p:nvSpPr>
          <p:cNvPr id="19" name="Прямоугольник 18"/>
          <p:cNvSpPr/>
          <p:nvPr/>
        </p:nvSpPr>
        <p:spPr>
          <a:xfrm>
            <a:off x="6425080" y="1799945"/>
            <a:ext cx="1340497" cy="369332"/>
          </a:xfrm>
          <a:prstGeom prst="rect">
            <a:avLst/>
          </a:prstGeom>
        </p:spPr>
        <p:txBody>
          <a:bodyPr wrap="square">
            <a:spAutoFit/>
          </a:bodyPr>
          <a:lstStyle/>
          <a:p>
            <a:r>
              <a:rPr lang="ru-RU" dirty="0" smtClean="0"/>
              <a:t>Млн.руб. </a:t>
            </a:r>
            <a:endParaRPr lang="ru-RU" dirty="0"/>
          </a:p>
        </p:txBody>
      </p:sp>
      <p:graphicFrame>
        <p:nvGraphicFramePr>
          <p:cNvPr id="16" name="Диаграмма 15"/>
          <p:cNvGraphicFramePr/>
          <p:nvPr/>
        </p:nvGraphicFramePr>
        <p:xfrm>
          <a:off x="177421" y="2176816"/>
          <a:ext cx="8243247" cy="433998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a:extLst>
              <a:ext uri="{28A0092B-C50C-407E-A947-70E740481C1C}">
                <a14:useLocalDpi xmlns:a14="http://schemas.microsoft.com/office/drawing/2010/main" xmlns="" val="0"/>
              </a:ext>
            </a:extLst>
          </a:blip>
          <a:srcRect l="16007" t="7745" r="12172" b="5422"/>
          <a:stretch/>
        </p:blipFill>
        <p:spPr>
          <a:xfrm>
            <a:off x="9355999" y="0"/>
            <a:ext cx="2836001" cy="3081788"/>
          </a:xfrm>
          <a:prstGeom prst="rect">
            <a:avLst/>
          </a:prstGeom>
        </p:spPr>
      </p:pic>
      <p:sp>
        <p:nvSpPr>
          <p:cNvPr id="2" name="Прямоугольник 1"/>
          <p:cNvSpPr/>
          <p:nvPr/>
        </p:nvSpPr>
        <p:spPr>
          <a:xfrm>
            <a:off x="150126" y="191235"/>
            <a:ext cx="9853684" cy="1569660"/>
          </a:xfrm>
          <a:prstGeom prst="rect">
            <a:avLst/>
          </a:prstGeom>
        </p:spPr>
        <p:txBody>
          <a:bodyPr wrap="square">
            <a:spAutoFit/>
          </a:bodyPr>
          <a:lstStyle/>
          <a:p>
            <a:r>
              <a:rPr lang="ru-RU" sz="3200" b="1" dirty="0">
                <a:gradFill>
                  <a:gsLst>
                    <a:gs pos="0">
                      <a:schemeClr val="accent1"/>
                    </a:gs>
                    <a:gs pos="100000">
                      <a:schemeClr val="accent3"/>
                    </a:gs>
                  </a:gsLst>
                  <a:lin ang="0" scaled="1"/>
                </a:gradFill>
                <a:latin typeface="+mj-lt"/>
                <a:ea typeface="+mj-ea"/>
                <a:cs typeface="+mj-cs"/>
              </a:rPr>
              <a:t>Муниципальная программа «Современное образование в Бокситогорском муниципальном районе»</a:t>
            </a:r>
          </a:p>
        </p:txBody>
      </p:sp>
      <p:graphicFrame>
        <p:nvGraphicFramePr>
          <p:cNvPr id="11" name="Таблица 10"/>
          <p:cNvGraphicFramePr>
            <a:graphicFrameLocks noGrp="1"/>
          </p:cNvGraphicFramePr>
          <p:nvPr>
            <p:extLst>
              <p:ext uri="{D42A27DB-BD31-4B8C-83A1-F6EECF244321}">
                <p14:modId xmlns:p14="http://schemas.microsoft.com/office/powerpoint/2010/main" xmlns="" val="4289792762"/>
              </p:ext>
            </p:extLst>
          </p:nvPr>
        </p:nvGraphicFramePr>
        <p:xfrm>
          <a:off x="204716" y="2456597"/>
          <a:ext cx="11559655" cy="3869141"/>
        </p:xfrm>
        <a:graphic>
          <a:graphicData uri="http://schemas.openxmlformats.org/drawingml/2006/table">
            <a:tbl>
              <a:tblPr firstRow="1" bandRow="1">
                <a:tableStyleId>{1E171933-4619-4E11-9A3F-F7608DF75F80}</a:tableStyleId>
              </a:tblPr>
              <a:tblGrid>
                <a:gridCol w="1672673"/>
                <a:gridCol w="1606427"/>
                <a:gridCol w="1672673"/>
                <a:gridCol w="1681039"/>
                <a:gridCol w="1692323"/>
                <a:gridCol w="1705970"/>
                <a:gridCol w="1528550"/>
              </a:tblGrid>
              <a:tr h="1267198">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t>Расходы</a:t>
                      </a:r>
                    </a:p>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r>
              <a:tr h="2601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Развитие системы оценки качества образования и информационной прозрачности системы образования</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 0,6 млн.руб.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t>Развитие кадрового потенциала</a:t>
                      </a:r>
                    </a:p>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t>  1,4 млн.руб.</a:t>
                      </a:r>
                    </a:p>
                    <a:p>
                      <a:pPr algn="ctr"/>
                      <a:endParaRPr lang="ru-RU" sz="105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Развитие системы отдыха, оздоровления, занятости детей, подростков и молодежи</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 7 млн.руб</a:t>
                      </a:r>
                      <a:r>
                        <a:rPr lang="ru-RU" sz="1400" b="1" dirty="0" smtClean="0"/>
                        <a:t>.</a:t>
                      </a:r>
                    </a:p>
                    <a:p>
                      <a:pPr algn="ctr"/>
                      <a:endParaRPr lang="ru-RU" sz="105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Развитие учреждений, обеспечивающих предоставление услуг в сфере образования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31,5 млн.руб.</a:t>
                      </a:r>
                    </a:p>
                    <a:p>
                      <a:pPr algn="ctr"/>
                      <a:endParaRPr lang="ru-RU" sz="105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Развитие дополнительного образования детей</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 142,1 млн.руб.</a:t>
                      </a:r>
                    </a:p>
                    <a:p>
                      <a:pPr algn="ctr"/>
                      <a:endParaRPr lang="ru-RU" sz="105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Развитие дошкольного образования детей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497,3 млн.руб.</a:t>
                      </a:r>
                    </a:p>
                    <a:p>
                      <a:pPr algn="ctr"/>
                      <a:endParaRPr lang="ru-RU" sz="105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Развитие общего образования детей</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t> 562,1 млн.руб.</a:t>
                      </a:r>
                    </a:p>
                    <a:p>
                      <a:pPr algn="ctr"/>
                      <a:endParaRPr lang="ru-RU" sz="105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ectangle 7"/>
          <p:cNvSpPr>
            <a:spLocks noChangeArrowheads="1"/>
          </p:cNvSpPr>
          <p:nvPr/>
        </p:nvSpPr>
        <p:spPr bwMode="auto">
          <a:xfrm>
            <a:off x="1689857" y="1569660"/>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Tree>
    <p:extLst>
      <p:ext uri="{BB962C8B-B14F-4D97-AF65-F5344CB8AC3E}">
        <p14:creationId xmlns:p14="http://schemas.microsoft.com/office/powerpoint/2010/main" xmlns="" val="2896715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15912" y="182012"/>
            <a:ext cx="10972799" cy="1569660"/>
          </a:xfrm>
          <a:prstGeom prst="rect">
            <a:avLst/>
          </a:prstGeom>
        </p:spPr>
        <p:txBody>
          <a:bodyPr wrap="square">
            <a:spAutoFit/>
          </a:bodyPr>
          <a:lstStyle/>
          <a:p>
            <a:r>
              <a:rPr lang="ru-RU" sz="3200" b="1" dirty="0">
                <a:gradFill>
                  <a:gsLst>
                    <a:gs pos="0">
                      <a:schemeClr val="accent1"/>
                    </a:gs>
                    <a:gs pos="100000">
                      <a:schemeClr val="accent3"/>
                    </a:gs>
                  </a:gsLst>
                  <a:lin ang="0" scaled="1"/>
                </a:gradFill>
                <a:latin typeface="+mj-lt"/>
                <a:ea typeface="+mj-ea"/>
                <a:cs typeface="+mj-cs"/>
              </a:rPr>
              <a:t>Муниципальная программа «Современное образование в Бокситогорском муниципальном районе»</a:t>
            </a:r>
          </a:p>
        </p:txBody>
      </p:sp>
      <p:sp>
        <p:nvSpPr>
          <p:cNvPr id="4" name="Rectangle 7"/>
          <p:cNvSpPr>
            <a:spLocks noChangeArrowheads="1"/>
          </p:cNvSpPr>
          <p:nvPr/>
        </p:nvSpPr>
        <p:spPr bwMode="auto">
          <a:xfrm>
            <a:off x="1689857" y="1569660"/>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graphicFrame>
        <p:nvGraphicFramePr>
          <p:cNvPr id="11" name="Таблица 10"/>
          <p:cNvGraphicFramePr>
            <a:graphicFrameLocks noGrp="1"/>
          </p:cNvGraphicFramePr>
          <p:nvPr>
            <p:extLst>
              <p:ext uri="{D42A27DB-BD31-4B8C-83A1-F6EECF244321}">
                <p14:modId xmlns:p14="http://schemas.microsoft.com/office/powerpoint/2010/main" xmlns="" val="1349535933"/>
              </p:ext>
            </p:extLst>
          </p:nvPr>
        </p:nvGraphicFramePr>
        <p:xfrm>
          <a:off x="464022" y="1842447"/>
          <a:ext cx="11204813" cy="4831307"/>
        </p:xfrm>
        <a:graphic>
          <a:graphicData uri="http://schemas.openxmlformats.org/drawingml/2006/table">
            <a:tbl>
              <a:tblPr firstRow="1" bandRow="1">
                <a:tableStyleId>{0505E3EF-67EA-436B-97B2-0124C06EBD24}</a:tableStyleId>
              </a:tblPr>
              <a:tblGrid>
                <a:gridCol w="1624085"/>
                <a:gridCol w="1774209"/>
                <a:gridCol w="1228299"/>
                <a:gridCol w="1787857"/>
                <a:gridCol w="1910686"/>
                <a:gridCol w="1037230"/>
                <a:gridCol w="1842447"/>
              </a:tblGrid>
              <a:tr h="1220717">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solidFill>
                        </a:rPr>
                        <a:t>Ожидаемые результаты</a:t>
                      </a:r>
                    </a:p>
                    <a:p>
                      <a:pPr algn="ctr"/>
                      <a:endParaRPr lang="ru-RU" dirty="0"/>
                    </a:p>
                  </a:txBody>
                  <a:tcPr>
                    <a:solidFill>
                      <a:schemeClr val="accent3"/>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a:p>
                  </a:txBody>
                  <a:tcPr/>
                </a:tc>
              </a:tr>
              <a:tr h="36105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100 % детей дошкольного возраста будут охвачены услугами дошкольного образования (от числа детей дошкольного возраста, нуждающихся в этой услуге) соответствующими современным требованиям, в том числе к материально-технической базе</a:t>
                      </a:r>
                      <a:r>
                        <a:rPr lang="ru-RU" sz="1100" kern="1200" dirty="0" smtClean="0"/>
                        <a:t>.</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Количество детей и молодежи в возрасте 5-18 лет, получающих образование по программам начального общего, основного общего и среднего общего образования в общеобразовательных организациях составляет 100%</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79,5 % детей в возрасте 5-18 лет охвачены программами дополнительного образования</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100 % образовательных организаций обеспечены высококвалифицированными педагогическими кадрами в соответствии с требованиями </a:t>
                      </a:r>
                      <a:r>
                        <a:rPr lang="ru-RU" sz="1100" b="1" kern="1200" dirty="0" err="1" smtClean="0"/>
                        <a:t>профстандарта</a:t>
                      </a:r>
                      <a:r>
                        <a:rPr lang="ru-RU" sz="1100" b="1" kern="1200" dirty="0" smtClean="0"/>
                        <a:t>; среднемесячная заработная плата педагогических работников соответствует установленным «дорожными картами» показателям</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Численность детей от 6,5 до 18 лет (включительно), зарегистрированных на территории района, охваченных организованными формами оздоровления (в общей численности детей от 6,5 до 18 лет (включительно), зарегистрированных на территории района) сохраниться на уровне 55,4 % </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Обеспечена информационная прозрачность и открытость системы образования</a:t>
                      </a:r>
                      <a:endParaRPr lang="ru-RU" sz="600" b="1" dirty="0"/>
                    </a:p>
                  </a:txBody>
                  <a:tcPr/>
                </a:tc>
                <a:tc>
                  <a:txBody>
                    <a:bodyPr/>
                    <a:lstStyle/>
                    <a:p>
                      <a:pPr algn="ctr"/>
                      <a:r>
                        <a:rPr lang="ru-RU" sz="1100" b="1" kern="1200" dirty="0" smtClean="0"/>
                        <a:t>Доля образовательных организаций, которым осуществлено финансово-бухгалтерское обслуживание, созданы условия по психолого-педагогической и медико-социальной помощи обучающимся, созданы условия для хозяйственно-эксплуатационного обслуживания составляют 100 %</a:t>
                      </a:r>
                      <a:endParaRPr lang="ru-RU" sz="600" b="1" dirty="0"/>
                    </a:p>
                  </a:txBody>
                  <a:tcPr/>
                </a:tc>
              </a:tr>
            </a:tbl>
          </a:graphicData>
        </a:graphic>
      </p:graphicFrame>
      <p:sp>
        <p:nvSpPr>
          <p:cNvPr id="7" name="Rectangle 4"/>
          <p:cNvSpPr>
            <a:spLocks noChangeArrowheads="1"/>
          </p:cNvSpPr>
          <p:nvPr/>
        </p:nvSpPr>
        <p:spPr bwMode="auto">
          <a:xfrm>
            <a:off x="7594015" y="1193586"/>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Tree>
    <p:extLst>
      <p:ext uri="{BB962C8B-B14F-4D97-AF65-F5344CB8AC3E}">
        <p14:creationId xmlns:p14="http://schemas.microsoft.com/office/powerpoint/2010/main" xmlns="" val="3967157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376246" y="412142"/>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1212320" y="200883"/>
            <a:ext cx="9365064" cy="707886"/>
          </a:xfrm>
          <a:prstGeom prst="rect">
            <a:avLst/>
          </a:prstGeom>
        </p:spPr>
        <p:txBody>
          <a:bodyPr wrap="none">
            <a:spAutoFit/>
          </a:bodyPr>
          <a:lstStyle/>
          <a:p>
            <a:r>
              <a:rPr lang="ru-RU" sz="4000" b="1" dirty="0">
                <a:gradFill>
                  <a:gsLst>
                    <a:gs pos="0">
                      <a:schemeClr val="accent1"/>
                    </a:gs>
                    <a:gs pos="100000">
                      <a:schemeClr val="accent3"/>
                    </a:gs>
                  </a:gsLst>
                  <a:lin ang="0" scaled="1"/>
                </a:gradFill>
                <a:latin typeface="+mj-lt"/>
                <a:ea typeface="+mj-ea"/>
                <a:cs typeface="+mj-cs"/>
              </a:rPr>
              <a:t>Участие в национальных проектах</a:t>
            </a:r>
          </a:p>
        </p:txBody>
      </p:sp>
      <p:pic>
        <p:nvPicPr>
          <p:cNvPr id="4" name="Рисунок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18105" y="5708369"/>
            <a:ext cx="1890781" cy="621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4"/>
          <p:cNvSpPr/>
          <p:nvPr/>
        </p:nvSpPr>
        <p:spPr>
          <a:xfrm>
            <a:off x="3900409" y="1381679"/>
            <a:ext cx="5004048" cy="2062103"/>
          </a:xfrm>
          <a:prstGeom prst="rect">
            <a:avLst/>
          </a:prstGeom>
        </p:spPr>
        <p:txBody>
          <a:bodyPr wrap="square">
            <a:spAutoFit/>
          </a:bodyPr>
          <a:lstStyle/>
          <a:p>
            <a:pPr algn="ctr"/>
            <a:r>
              <a:rPr lang="ru-RU" altLang="ru-RU" sz="4000" b="1" dirty="0" smtClean="0">
                <a:gradFill>
                  <a:gsLst>
                    <a:gs pos="0">
                      <a:schemeClr val="accent1"/>
                    </a:gs>
                    <a:gs pos="100000">
                      <a:schemeClr val="accent3"/>
                    </a:gs>
                  </a:gsLst>
                  <a:lin ang="0" scaled="1"/>
                </a:gradFill>
                <a:latin typeface="+mj-lt"/>
                <a:ea typeface="+mj-ea"/>
                <a:cs typeface="+mj-cs"/>
              </a:rPr>
              <a:t>«</a:t>
            </a:r>
            <a:r>
              <a:rPr lang="ru-RU" altLang="ru-RU" sz="4000" b="1" dirty="0">
                <a:gradFill>
                  <a:gsLst>
                    <a:gs pos="0">
                      <a:schemeClr val="accent1"/>
                    </a:gs>
                    <a:gs pos="100000">
                      <a:schemeClr val="accent3"/>
                    </a:gs>
                  </a:gsLst>
                  <a:lin ang="0" scaled="1"/>
                </a:gradFill>
                <a:latin typeface="+mj-lt"/>
                <a:ea typeface="+mj-ea"/>
                <a:cs typeface="+mj-cs"/>
              </a:rPr>
              <a:t>Точка роста</a:t>
            </a:r>
            <a:r>
              <a:rPr lang="ru-RU" altLang="ru-RU" sz="4000" b="1" dirty="0" smtClean="0">
                <a:gradFill>
                  <a:gsLst>
                    <a:gs pos="0">
                      <a:schemeClr val="accent1"/>
                    </a:gs>
                    <a:gs pos="100000">
                      <a:schemeClr val="accent3"/>
                    </a:gs>
                  </a:gsLst>
                  <a:lin ang="0" scaled="1"/>
                </a:gradFill>
                <a:latin typeface="+mj-lt"/>
                <a:ea typeface="+mj-ea"/>
                <a:cs typeface="+mj-cs"/>
              </a:rPr>
              <a:t>»</a:t>
            </a:r>
          </a:p>
          <a:p>
            <a:pPr algn="ctr"/>
            <a:r>
              <a:rPr lang="ru-RU" altLang="ru-RU" sz="4800" b="1" dirty="0" smtClean="0">
                <a:gradFill>
                  <a:gsLst>
                    <a:gs pos="0">
                      <a:schemeClr val="accent1"/>
                    </a:gs>
                    <a:gs pos="100000">
                      <a:schemeClr val="accent3"/>
                    </a:gs>
                  </a:gsLst>
                  <a:lin ang="0" scaled="1"/>
                </a:gradFill>
                <a:latin typeface="+mj-lt"/>
                <a:ea typeface="+mj-ea"/>
                <a:cs typeface="+mj-cs"/>
              </a:rPr>
              <a:t> 3,5</a:t>
            </a:r>
            <a:r>
              <a:rPr lang="ru-RU" altLang="ru-RU" sz="4000" b="1" dirty="0" smtClean="0">
                <a:gradFill>
                  <a:gsLst>
                    <a:gs pos="0">
                      <a:schemeClr val="accent1"/>
                    </a:gs>
                    <a:gs pos="100000">
                      <a:schemeClr val="accent3"/>
                    </a:gs>
                  </a:gsLst>
                  <a:lin ang="0" scaled="1"/>
                </a:gradFill>
                <a:latin typeface="+mj-lt"/>
                <a:ea typeface="+mj-ea"/>
                <a:cs typeface="+mj-cs"/>
              </a:rPr>
              <a:t> млн.руб.</a:t>
            </a:r>
            <a:r>
              <a:rPr lang="ru-RU" altLang="ru-RU" sz="4000" b="1" dirty="0">
                <a:gradFill>
                  <a:gsLst>
                    <a:gs pos="0">
                      <a:schemeClr val="accent1"/>
                    </a:gs>
                    <a:gs pos="100000">
                      <a:schemeClr val="accent3"/>
                    </a:gs>
                  </a:gsLst>
                  <a:lin ang="0" scaled="1"/>
                </a:gradFill>
                <a:latin typeface="+mj-lt"/>
                <a:ea typeface="+mj-ea"/>
                <a:cs typeface="+mj-cs"/>
              </a:rPr>
              <a:t/>
            </a:r>
            <a:br>
              <a:rPr lang="ru-RU" altLang="ru-RU" sz="4000" b="1" dirty="0">
                <a:gradFill>
                  <a:gsLst>
                    <a:gs pos="0">
                      <a:schemeClr val="accent1"/>
                    </a:gs>
                    <a:gs pos="100000">
                      <a:schemeClr val="accent3"/>
                    </a:gs>
                  </a:gsLst>
                  <a:lin ang="0" scaled="1"/>
                </a:gradFill>
                <a:latin typeface="+mj-lt"/>
                <a:ea typeface="+mj-ea"/>
                <a:cs typeface="+mj-cs"/>
              </a:rPr>
            </a:br>
            <a:endParaRPr lang="ru-RU" altLang="ru-RU" sz="4000" b="1" dirty="0">
              <a:gradFill>
                <a:gsLst>
                  <a:gs pos="0">
                    <a:schemeClr val="accent1"/>
                  </a:gs>
                  <a:gs pos="100000">
                    <a:schemeClr val="accent3"/>
                  </a:gs>
                </a:gsLst>
                <a:lin ang="0" scaled="1"/>
              </a:gradFill>
              <a:latin typeface="+mj-lt"/>
              <a:ea typeface="+mj-ea"/>
              <a:cs typeface="+mj-cs"/>
            </a:endParaRPr>
          </a:p>
        </p:txBody>
      </p:sp>
      <p:pic>
        <p:nvPicPr>
          <p:cNvPr id="6" name="Picture 10" descr="P_20190910_090232_SRE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4780753" y="4106675"/>
            <a:ext cx="3968612" cy="22322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7" name="Picture 12" descr="P_20190910_090838_SRES"/>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a:xfrm>
            <a:off x="395536" y="4106675"/>
            <a:ext cx="3888431" cy="2227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8" name="Picture 20" descr="20200901_11460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a:xfrm>
            <a:off x="396437" y="1472300"/>
            <a:ext cx="3168352" cy="23762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4759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grayscl/>
            <a:extLst>
              <a:ext uri="{28A0092B-C50C-407E-A947-70E740481C1C}">
                <a14:useLocalDpi xmlns:a14="http://schemas.microsoft.com/office/drawing/2010/main" xmlns="" val="0"/>
              </a:ext>
            </a:extLst>
          </a:blip>
          <a:srcRect l="7866" r="7512"/>
          <a:stretch/>
        </p:blipFill>
        <p:spPr>
          <a:xfrm>
            <a:off x="876155" y="1826122"/>
            <a:ext cx="5677469" cy="5031878"/>
          </a:xfrm>
          <a:prstGeom prst="rect">
            <a:avLst/>
          </a:prstGeom>
        </p:spPr>
      </p:pic>
      <p:sp>
        <p:nvSpPr>
          <p:cNvPr id="2" name="Прямоугольник 1"/>
          <p:cNvSpPr/>
          <p:nvPr/>
        </p:nvSpPr>
        <p:spPr>
          <a:xfrm>
            <a:off x="441277" y="101305"/>
            <a:ext cx="10572465" cy="1569660"/>
          </a:xfrm>
          <a:prstGeom prst="rect">
            <a:avLst/>
          </a:prstGeom>
        </p:spPr>
        <p:txBody>
          <a:bodyPr wrap="square">
            <a:spAutoFit/>
          </a:bodyPr>
          <a:lstStyle/>
          <a:p>
            <a:r>
              <a:rPr lang="ru-RU" sz="3200" b="1" dirty="0">
                <a:gradFill>
                  <a:gsLst>
                    <a:gs pos="0">
                      <a:schemeClr val="accent1"/>
                    </a:gs>
                    <a:gs pos="100000">
                      <a:schemeClr val="accent3"/>
                    </a:gs>
                  </a:gsLst>
                  <a:lin ang="0" scaled="1"/>
                </a:gradFill>
                <a:latin typeface="+mj-lt"/>
                <a:ea typeface="+mj-ea"/>
                <a:cs typeface="+mj-cs"/>
              </a:rPr>
              <a:t>Муниципальная программа «Социальная поддержка отдельных категорий граждан в Бокситогорском районе»</a:t>
            </a:r>
          </a:p>
        </p:txBody>
      </p:sp>
      <p:grpSp>
        <p:nvGrpSpPr>
          <p:cNvPr id="7" name="Группа 6"/>
          <p:cNvGrpSpPr/>
          <p:nvPr/>
        </p:nvGrpSpPr>
        <p:grpSpPr>
          <a:xfrm>
            <a:off x="6687405" y="2483893"/>
            <a:ext cx="5227092" cy="1856096"/>
            <a:chOff x="1191375" y="1742686"/>
            <a:chExt cx="4029653" cy="895259"/>
          </a:xfrm>
        </p:grpSpPr>
        <p:sp>
          <p:nvSpPr>
            <p:cNvPr id="3" name="Rectangle 3"/>
            <p:cNvSpPr>
              <a:spLocks noChangeArrowheads="1"/>
            </p:cNvSpPr>
            <p:nvPr/>
          </p:nvSpPr>
          <p:spPr bwMode="auto">
            <a:xfrm>
              <a:off x="1191375" y="1815097"/>
              <a:ext cx="1883310" cy="679029"/>
            </a:xfrm>
            <a:prstGeom prst="rect">
              <a:avLst/>
            </a:prstGeom>
            <a:noFill/>
            <a:ln w="9525">
              <a:noFill/>
              <a:miter lim="800000"/>
              <a:headEnd/>
              <a:tailEnd/>
            </a:ln>
            <a:effectLst/>
          </p:spPr>
          <p:txBody>
            <a:bodyPr anchor="ctr"/>
            <a:lstStyle/>
            <a:p>
              <a:pPr algn="ctr"/>
              <a:r>
                <a:rPr lang="ru-RU" sz="3600" b="1" dirty="0" smtClean="0">
                  <a:gradFill>
                    <a:gsLst>
                      <a:gs pos="0">
                        <a:schemeClr val="accent1"/>
                      </a:gs>
                      <a:gs pos="100000">
                        <a:schemeClr val="accent3"/>
                      </a:gs>
                    </a:gsLst>
                    <a:lin ang="0" scaled="1"/>
                  </a:gradFill>
                  <a:latin typeface="+mj-lt"/>
                  <a:ea typeface="+mj-ea"/>
                  <a:cs typeface="+mj-cs"/>
                </a:rPr>
                <a:t>70,6</a:t>
              </a:r>
              <a:r>
                <a:rPr lang="ru-RU" sz="3200" b="1" dirty="0" smtClean="0">
                  <a:gradFill>
                    <a:gsLst>
                      <a:gs pos="0">
                        <a:schemeClr val="accent1"/>
                      </a:gs>
                      <a:gs pos="100000">
                        <a:schemeClr val="accent3"/>
                      </a:gs>
                    </a:gsLst>
                    <a:lin ang="0" scaled="1"/>
                  </a:gradFill>
                  <a:latin typeface="+mj-lt"/>
                  <a:ea typeface="+mj-ea"/>
                  <a:cs typeface="+mj-cs"/>
                </a:rPr>
                <a:t> млн.руб</a:t>
              </a:r>
              <a:r>
                <a:rPr lang="ru-RU" sz="3200" b="1" dirty="0">
                  <a:gradFill>
                    <a:gsLst>
                      <a:gs pos="0">
                        <a:schemeClr val="accent1"/>
                      </a:gs>
                      <a:gs pos="100000">
                        <a:schemeClr val="accent3"/>
                      </a:gs>
                    </a:gsLst>
                    <a:lin ang="0" scaled="1"/>
                  </a:gradFill>
                  <a:latin typeface="+mj-lt"/>
                  <a:ea typeface="+mj-ea"/>
                  <a:cs typeface="+mj-cs"/>
                </a:rPr>
                <a:t>.  </a:t>
              </a:r>
            </a:p>
          </p:txBody>
        </p:sp>
        <p:sp>
          <p:nvSpPr>
            <p:cNvPr id="5" name="Rectangle 5"/>
            <p:cNvSpPr>
              <a:spLocks noChangeArrowheads="1"/>
            </p:cNvSpPr>
            <p:nvPr/>
          </p:nvSpPr>
          <p:spPr bwMode="auto">
            <a:xfrm>
              <a:off x="3535881" y="1742686"/>
              <a:ext cx="1685147" cy="895259"/>
            </a:xfrm>
            <a:prstGeom prst="rect">
              <a:avLst/>
            </a:prstGeom>
            <a:noFill/>
            <a:ln w="9525">
              <a:noFill/>
              <a:miter lim="800000"/>
              <a:headEnd/>
              <a:tailEnd/>
            </a:ln>
            <a:effectLst/>
          </p:spPr>
          <p:txBody>
            <a:bodyPr anchor="ctr"/>
            <a:lstStyle/>
            <a:p>
              <a:pPr algn="ctr"/>
              <a:r>
                <a:rPr lang="ru-RU" sz="3600" b="1" dirty="0" smtClean="0">
                  <a:gradFill>
                    <a:gsLst>
                      <a:gs pos="0">
                        <a:schemeClr val="accent1"/>
                      </a:gs>
                      <a:gs pos="100000">
                        <a:schemeClr val="accent3"/>
                      </a:gs>
                    </a:gsLst>
                    <a:lin ang="0" scaled="1"/>
                  </a:gradFill>
                  <a:latin typeface="+mj-lt"/>
                  <a:ea typeface="+mj-ea"/>
                  <a:cs typeface="+mj-cs"/>
                </a:rPr>
                <a:t>3,9%</a:t>
              </a:r>
              <a:endParaRPr lang="ru-RU" sz="3600" b="1" dirty="0">
                <a:gradFill>
                  <a:gsLst>
                    <a:gs pos="0">
                      <a:schemeClr val="accent1"/>
                    </a:gs>
                    <a:gs pos="100000">
                      <a:schemeClr val="accent3"/>
                    </a:gs>
                  </a:gsLst>
                  <a:lin ang="0" scaled="1"/>
                </a:gradFill>
                <a:latin typeface="+mj-lt"/>
                <a:ea typeface="+mj-ea"/>
                <a:cs typeface="+mj-cs"/>
              </a:endParaRPr>
            </a:p>
          </p:txBody>
        </p:sp>
        <p:sp>
          <p:nvSpPr>
            <p:cNvPr id="6" name="TextBox 5"/>
            <p:cNvSpPr txBox="1"/>
            <p:nvPr/>
          </p:nvSpPr>
          <p:spPr>
            <a:xfrm>
              <a:off x="3242677" y="1866238"/>
              <a:ext cx="508090" cy="578960"/>
            </a:xfrm>
            <a:prstGeom prst="rect">
              <a:avLst/>
            </a:prstGeom>
            <a:noFill/>
          </p:spPr>
          <p:txBody>
            <a:bodyPr wrap="square" rtlCol="0">
              <a:spAutoFit/>
            </a:bodyPr>
            <a:lstStyle/>
            <a:p>
              <a:r>
                <a:rPr lang="ru-RU" sz="7200" b="1" dirty="0" smtClean="0">
                  <a:gradFill>
                    <a:gsLst>
                      <a:gs pos="0">
                        <a:schemeClr val="accent1"/>
                      </a:gs>
                      <a:gs pos="100000">
                        <a:schemeClr val="accent3"/>
                      </a:gs>
                    </a:gsLst>
                    <a:lin ang="0" scaled="1"/>
                  </a:gradFill>
                  <a:latin typeface="+mj-lt"/>
                  <a:ea typeface="+mj-ea"/>
                  <a:cs typeface="+mj-cs"/>
                </a:rPr>
                <a:t>»</a:t>
              </a:r>
              <a:endParaRPr lang="ru-RU" sz="7200" b="1" dirty="0">
                <a:gradFill>
                  <a:gsLst>
                    <a:gs pos="0">
                      <a:schemeClr val="accent1"/>
                    </a:gs>
                    <a:gs pos="100000">
                      <a:schemeClr val="accent3"/>
                    </a:gs>
                  </a:gsLst>
                  <a:lin ang="0" scaled="1"/>
                </a:gradFill>
                <a:latin typeface="+mj-lt"/>
                <a:ea typeface="+mj-ea"/>
                <a:cs typeface="+mj-cs"/>
              </a:endParaRPr>
            </a:p>
          </p:txBody>
        </p:sp>
      </p:grpSp>
    </p:spTree>
    <p:extLst>
      <p:ext uri="{BB962C8B-B14F-4D97-AF65-F5344CB8AC3E}">
        <p14:creationId xmlns:p14="http://schemas.microsoft.com/office/powerpoint/2010/main" xmlns="" val="9884930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xmlns="" val="0"/>
              </a:ext>
            </a:extLst>
          </a:blip>
          <a:srcRect l="11240" t="9831" r="12757" b="7602"/>
          <a:stretch/>
        </p:blipFill>
        <p:spPr>
          <a:xfrm>
            <a:off x="213812" y="1670965"/>
            <a:ext cx="5513696" cy="4744360"/>
          </a:xfrm>
          <a:prstGeom prst="rect">
            <a:avLst/>
          </a:prstGeom>
        </p:spPr>
      </p:pic>
      <p:sp>
        <p:nvSpPr>
          <p:cNvPr id="2" name="Прямоугольник 1"/>
          <p:cNvSpPr/>
          <p:nvPr/>
        </p:nvSpPr>
        <p:spPr>
          <a:xfrm>
            <a:off x="441276" y="101305"/>
            <a:ext cx="10572465" cy="1569660"/>
          </a:xfrm>
          <a:prstGeom prst="rect">
            <a:avLst/>
          </a:prstGeom>
        </p:spPr>
        <p:txBody>
          <a:bodyPr wrap="square">
            <a:spAutoFit/>
          </a:bodyPr>
          <a:lstStyle/>
          <a:p>
            <a:r>
              <a:rPr lang="ru-RU" sz="3200" b="1" dirty="0">
                <a:gradFill>
                  <a:gsLst>
                    <a:gs pos="0">
                      <a:schemeClr val="accent1"/>
                    </a:gs>
                    <a:gs pos="100000">
                      <a:schemeClr val="accent3"/>
                    </a:gs>
                  </a:gsLst>
                  <a:lin ang="0" scaled="1"/>
                </a:gradFill>
                <a:latin typeface="+mj-lt"/>
                <a:ea typeface="+mj-ea"/>
                <a:cs typeface="+mj-cs"/>
              </a:rPr>
              <a:t>Муниципальная программа «Социальная поддержка отдельных категорий граждан в Бокситогорском районе»</a:t>
            </a:r>
          </a:p>
        </p:txBody>
      </p:sp>
      <p:graphicFrame>
        <p:nvGraphicFramePr>
          <p:cNvPr id="4" name="Таблица 3"/>
          <p:cNvGraphicFramePr>
            <a:graphicFrameLocks noGrp="1"/>
          </p:cNvGraphicFramePr>
          <p:nvPr>
            <p:extLst>
              <p:ext uri="{D42A27DB-BD31-4B8C-83A1-F6EECF244321}">
                <p14:modId xmlns:p14="http://schemas.microsoft.com/office/powerpoint/2010/main" xmlns="" val="476424316"/>
              </p:ext>
            </p:extLst>
          </p:nvPr>
        </p:nvGraphicFramePr>
        <p:xfrm>
          <a:off x="5727508" y="2204244"/>
          <a:ext cx="6102065" cy="3108960"/>
        </p:xfrm>
        <a:graphic>
          <a:graphicData uri="http://schemas.openxmlformats.org/drawingml/2006/table">
            <a:tbl>
              <a:tblPr firstRow="1" bandRow="1">
                <a:tableStyleId>{00A15C55-8517-42AA-B614-E9B94910E393}</a:tableStyleId>
              </a:tblPr>
              <a:tblGrid>
                <a:gridCol w="3051031"/>
                <a:gridCol w="3051034"/>
              </a:tblGrid>
              <a:tr h="62508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Расходы</a:t>
                      </a:r>
                    </a:p>
                    <a:p>
                      <a:endParaRPr lang="ru-R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r>
              <a:tr h="1428770">
                <a:tc>
                  <a:txBody>
                    <a:bodyPr/>
                    <a:lstStyle/>
                    <a:p>
                      <a:r>
                        <a:rPr lang="ru-RU" sz="2400" dirty="0" smtClean="0"/>
                        <a:t>Социальная поддержка отдельных категорий граждан </a:t>
                      </a:r>
                    </a:p>
                    <a:p>
                      <a:r>
                        <a:rPr lang="ru-RU" sz="2400" dirty="0" smtClean="0"/>
                        <a:t>11,9 млн.руб. </a:t>
                      </a:r>
                    </a:p>
                    <a:p>
                      <a:endParaRPr lang="ru-R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smtClean="0"/>
                        <a:t>Социальная поддержка семьи и детей </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smtClean="0"/>
                        <a:t>58,7 млн.руб.</a:t>
                      </a:r>
                    </a:p>
                    <a:p>
                      <a:endParaRPr lang="ru-R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Rectangle 4"/>
          <p:cNvSpPr>
            <a:spLocks noChangeArrowheads="1"/>
          </p:cNvSpPr>
          <p:nvPr/>
        </p:nvSpPr>
        <p:spPr bwMode="auto">
          <a:xfrm>
            <a:off x="468313" y="1916113"/>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Tree>
    <p:extLst>
      <p:ext uri="{BB962C8B-B14F-4D97-AF65-F5344CB8AC3E}">
        <p14:creationId xmlns:p14="http://schemas.microsoft.com/office/powerpoint/2010/main" xmlns="" val="39964326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extLst>
              <a:ext uri="{28A0092B-C50C-407E-A947-70E740481C1C}">
                <a14:useLocalDpi xmlns:a14="http://schemas.microsoft.com/office/drawing/2010/main" xmlns="" val="0"/>
              </a:ext>
            </a:extLst>
          </a:blip>
          <a:srcRect l="15561" t="9138" r="14483" b="15067"/>
          <a:stretch/>
        </p:blipFill>
        <p:spPr>
          <a:xfrm>
            <a:off x="9238855" y="3110858"/>
            <a:ext cx="2953145" cy="3199622"/>
          </a:xfrm>
          <a:prstGeom prst="rect">
            <a:avLst/>
          </a:prstGeom>
        </p:spPr>
      </p:pic>
      <p:grpSp>
        <p:nvGrpSpPr>
          <p:cNvPr id="8" name="Группа 7"/>
          <p:cNvGrpSpPr/>
          <p:nvPr/>
        </p:nvGrpSpPr>
        <p:grpSpPr>
          <a:xfrm>
            <a:off x="3807725" y="1650898"/>
            <a:ext cx="6209731" cy="1201484"/>
            <a:chOff x="204715" y="1941195"/>
            <a:chExt cx="4893475" cy="1201484"/>
          </a:xfrm>
        </p:grpSpPr>
        <p:sp>
          <p:nvSpPr>
            <p:cNvPr id="3" name="Rectangle 4"/>
            <p:cNvSpPr>
              <a:spLocks noChangeArrowheads="1"/>
            </p:cNvSpPr>
            <p:nvPr/>
          </p:nvSpPr>
          <p:spPr bwMode="auto">
            <a:xfrm>
              <a:off x="204715" y="2324669"/>
              <a:ext cx="2720385" cy="818010"/>
            </a:xfrm>
            <a:prstGeom prst="rect">
              <a:avLst/>
            </a:prstGeom>
            <a:noFill/>
            <a:ln w="9525">
              <a:noFill/>
              <a:miter lim="800000"/>
              <a:headEnd/>
              <a:tailEnd/>
            </a:ln>
            <a:effectLst/>
          </p:spPr>
          <p:txBody>
            <a:bodyPr/>
            <a:lstStyle/>
            <a:p>
              <a:pPr marL="342900" indent="-342900" algn="ctr">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107,5</a:t>
              </a:r>
              <a:r>
                <a:rPr lang="ru-RU" sz="3200" b="1" dirty="0" smtClean="0">
                  <a:gradFill>
                    <a:gsLst>
                      <a:gs pos="0">
                        <a:schemeClr val="accent1"/>
                      </a:gs>
                      <a:gs pos="100000">
                        <a:schemeClr val="accent3"/>
                      </a:gs>
                    </a:gsLst>
                    <a:lin ang="0" scaled="1"/>
                  </a:gradFill>
                  <a:latin typeface="+mj-lt"/>
                  <a:ea typeface="+mj-ea"/>
                  <a:cs typeface="+mj-cs"/>
                </a:rPr>
                <a:t> </a:t>
              </a:r>
              <a:r>
                <a:rPr lang="ru-RU" sz="2400" b="1" dirty="0">
                  <a:gradFill>
                    <a:gsLst>
                      <a:gs pos="0">
                        <a:schemeClr val="accent1"/>
                      </a:gs>
                      <a:gs pos="100000">
                        <a:schemeClr val="accent3"/>
                      </a:gs>
                    </a:gsLst>
                    <a:lin ang="0" scaled="1"/>
                  </a:gradFill>
                  <a:latin typeface="+mj-lt"/>
                  <a:ea typeface="+mj-ea"/>
                  <a:cs typeface="+mj-cs"/>
                </a:rPr>
                <a:t>млн. руб</a:t>
              </a:r>
              <a:r>
                <a:rPr lang="ru-RU" sz="3200" b="1" dirty="0">
                  <a:gradFill>
                    <a:gsLst>
                      <a:gs pos="0">
                        <a:schemeClr val="accent1"/>
                      </a:gs>
                      <a:gs pos="100000">
                        <a:schemeClr val="accent3"/>
                      </a:gs>
                    </a:gsLst>
                    <a:lin ang="0" scaled="1"/>
                  </a:gradFill>
                  <a:latin typeface="+mj-lt"/>
                  <a:ea typeface="+mj-ea"/>
                  <a:cs typeface="+mj-cs"/>
                </a:rPr>
                <a:t>. </a:t>
              </a:r>
            </a:p>
          </p:txBody>
        </p:sp>
        <p:sp>
          <p:nvSpPr>
            <p:cNvPr id="6" name="Rectangle 8"/>
            <p:cNvSpPr>
              <a:spLocks noChangeArrowheads="1"/>
            </p:cNvSpPr>
            <p:nvPr/>
          </p:nvSpPr>
          <p:spPr bwMode="auto">
            <a:xfrm>
              <a:off x="3297965" y="2362456"/>
              <a:ext cx="1800225" cy="574675"/>
            </a:xfrm>
            <a:prstGeom prst="rect">
              <a:avLst/>
            </a:prstGeom>
            <a:noFill/>
            <a:ln w="9525">
              <a:noFill/>
              <a:miter lim="800000"/>
              <a:headEnd/>
              <a:tailEnd/>
            </a:ln>
            <a:effectLst/>
          </p:spPr>
          <p:txBody>
            <a:bodyPr/>
            <a:lstStyle/>
            <a:p>
              <a:pPr marL="342900" indent="-342900">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5,9%</a:t>
              </a:r>
              <a:endParaRPr lang="ru-RU" sz="3600" b="1" dirty="0">
                <a:gradFill>
                  <a:gsLst>
                    <a:gs pos="0">
                      <a:schemeClr val="accent1"/>
                    </a:gs>
                    <a:gs pos="100000">
                      <a:schemeClr val="accent3"/>
                    </a:gs>
                  </a:gsLst>
                  <a:lin ang="0" scaled="1"/>
                </a:gradFill>
                <a:latin typeface="+mj-lt"/>
                <a:ea typeface="+mj-ea"/>
                <a:cs typeface="+mj-cs"/>
              </a:endParaRPr>
            </a:p>
          </p:txBody>
        </p:sp>
        <p:sp>
          <p:nvSpPr>
            <p:cNvPr id="7" name="Прямоугольник 6"/>
            <p:cNvSpPr/>
            <p:nvPr/>
          </p:nvSpPr>
          <p:spPr>
            <a:xfrm>
              <a:off x="2768443" y="1941195"/>
              <a:ext cx="452486" cy="1107996"/>
            </a:xfrm>
            <a:prstGeom prst="rect">
              <a:avLst/>
            </a:prstGeom>
          </p:spPr>
          <p:txBody>
            <a:bodyPr wrap="none">
              <a:spAutoFit/>
            </a:bodyPr>
            <a:lstStyle/>
            <a:p>
              <a:r>
                <a:rPr lang="ru-RU" sz="6600" b="1" dirty="0">
                  <a:gradFill>
                    <a:gsLst>
                      <a:gs pos="0">
                        <a:schemeClr val="accent1"/>
                      </a:gs>
                      <a:gs pos="100000">
                        <a:schemeClr val="accent3"/>
                      </a:gs>
                    </a:gsLst>
                    <a:lin ang="0" scaled="1"/>
                  </a:gradFill>
                  <a:latin typeface="+mj-lt"/>
                  <a:ea typeface="+mj-ea"/>
                  <a:cs typeface="+mj-cs"/>
                </a:rPr>
                <a:t>»</a:t>
              </a:r>
            </a:p>
          </p:txBody>
        </p:sp>
      </p:grpSp>
      <p:pic>
        <p:nvPicPr>
          <p:cNvPr id="10" name="Рисунок 9"/>
          <p:cNvPicPr>
            <a:picLocks noChangeAspect="1"/>
          </p:cNvPicPr>
          <p:nvPr/>
        </p:nvPicPr>
        <p:blipFill rotWithShape="1">
          <a:blip r:embed="rId3">
            <a:extLst>
              <a:ext uri="{28A0092B-C50C-407E-A947-70E740481C1C}">
                <a14:useLocalDpi xmlns:a14="http://schemas.microsoft.com/office/drawing/2010/main" xmlns="" val="0"/>
              </a:ext>
            </a:extLst>
          </a:blip>
          <a:srcRect l="28956" t="5174" r="31348" b="18806"/>
          <a:stretch/>
        </p:blipFill>
        <p:spPr>
          <a:xfrm>
            <a:off x="4094328" y="3577676"/>
            <a:ext cx="2327141" cy="3280324"/>
          </a:xfrm>
          <a:prstGeom prst="rect">
            <a:avLst/>
          </a:prstGeom>
        </p:spPr>
      </p:pic>
      <p:pic>
        <p:nvPicPr>
          <p:cNvPr id="13" name="Рисунок 12"/>
          <p:cNvPicPr>
            <a:picLocks noChangeAspect="1"/>
          </p:cNvPicPr>
          <p:nvPr/>
        </p:nvPicPr>
        <p:blipFill rotWithShape="1">
          <a:blip r:embed="rId4">
            <a:extLst>
              <a:ext uri="{28A0092B-C50C-407E-A947-70E740481C1C}">
                <a14:useLocalDpi xmlns:a14="http://schemas.microsoft.com/office/drawing/2010/main" xmlns="" val="0"/>
              </a:ext>
            </a:extLst>
          </a:blip>
          <a:srcRect l="11860" t="9154" r="12900" b="7861"/>
          <a:stretch/>
        </p:blipFill>
        <p:spPr>
          <a:xfrm>
            <a:off x="7021970" y="4335386"/>
            <a:ext cx="2151263" cy="2324033"/>
          </a:xfrm>
          <a:prstGeom prst="rect">
            <a:avLst/>
          </a:prstGeom>
        </p:spPr>
      </p:pic>
      <p:pic>
        <p:nvPicPr>
          <p:cNvPr id="14" name="Рисунок 13"/>
          <p:cNvPicPr>
            <a:picLocks noChangeAspect="1"/>
          </p:cNvPicPr>
          <p:nvPr/>
        </p:nvPicPr>
        <p:blipFill rotWithShape="1">
          <a:blip r:embed="rId5">
            <a:extLst>
              <a:ext uri="{28A0092B-C50C-407E-A947-70E740481C1C}">
                <a14:useLocalDpi xmlns:a14="http://schemas.microsoft.com/office/drawing/2010/main" xmlns="" val="0"/>
              </a:ext>
            </a:extLst>
          </a:blip>
          <a:srcRect l="13250" t="30912" r="10600" b="25946"/>
          <a:stretch/>
        </p:blipFill>
        <p:spPr>
          <a:xfrm>
            <a:off x="632820" y="4650724"/>
            <a:ext cx="3653553" cy="2069938"/>
          </a:xfrm>
          <a:prstGeom prst="rect">
            <a:avLst/>
          </a:prstGeom>
        </p:spPr>
      </p:pic>
      <p:pic>
        <p:nvPicPr>
          <p:cNvPr id="15" name="Рисунок 1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4676" y="2155865"/>
            <a:ext cx="2450911" cy="2450911"/>
          </a:xfrm>
          <a:prstGeom prst="rect">
            <a:avLst/>
          </a:prstGeom>
        </p:spPr>
      </p:pic>
      <p:sp>
        <p:nvSpPr>
          <p:cNvPr id="16" name="Заголовок 15"/>
          <p:cNvSpPr>
            <a:spLocks noGrp="1"/>
          </p:cNvSpPr>
          <p:nvPr>
            <p:ph type="title"/>
          </p:nvPr>
        </p:nvSpPr>
        <p:spPr>
          <a:xfrm>
            <a:off x="810904" y="542547"/>
            <a:ext cx="9534099" cy="945498"/>
          </a:xfrm>
        </p:spPr>
        <p:txBody>
          <a:bodyPr>
            <a:normAutofit fontScale="90000"/>
          </a:bodyPr>
          <a:lstStyle/>
          <a:p>
            <a:r>
              <a:rPr lang="ru-RU" dirty="0" smtClean="0"/>
              <a:t>Муниципальная программа «Культура, молодежная политика, физическая культура и спорт»</a:t>
            </a:r>
            <a:br>
              <a:rPr lang="ru-RU" dirty="0" smtClean="0"/>
            </a:br>
            <a:endParaRPr lang="ru-RU" dirty="0"/>
          </a:p>
        </p:txBody>
      </p:sp>
    </p:spTree>
    <p:extLst>
      <p:ext uri="{BB962C8B-B14F-4D97-AF65-F5344CB8AC3E}">
        <p14:creationId xmlns:p14="http://schemas.microsoft.com/office/powerpoint/2010/main" xmlns="" val="39628583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xmlns="" val="0"/>
              </a:ext>
            </a:extLst>
          </a:blip>
          <a:srcRect t="4462" r="17014" b="5977"/>
          <a:stretch/>
        </p:blipFill>
        <p:spPr>
          <a:xfrm>
            <a:off x="6687401" y="1064586"/>
            <a:ext cx="4026090" cy="5793414"/>
          </a:xfrm>
          <a:prstGeom prst="rect">
            <a:avLst/>
          </a:prstGeom>
        </p:spPr>
      </p:pic>
      <p:sp>
        <p:nvSpPr>
          <p:cNvPr id="2" name="Rectangle 2"/>
          <p:cNvSpPr txBox="1">
            <a:spLocks noChangeArrowheads="1"/>
          </p:cNvSpPr>
          <p:nvPr/>
        </p:nvSpPr>
        <p:spPr>
          <a:xfrm>
            <a:off x="646468" y="188912"/>
            <a:ext cx="9780422" cy="1570037"/>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t>Муниципальная программа «Культура, молодежная политика, физическая культура и спорт»</a:t>
            </a:r>
            <a:endParaRPr lang="ru-RU" sz="3200"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3743403162"/>
              </p:ext>
            </p:extLst>
          </p:nvPr>
        </p:nvGraphicFramePr>
        <p:xfrm>
          <a:off x="423082" y="1753869"/>
          <a:ext cx="7397085" cy="2751650"/>
        </p:xfrm>
        <a:graphic>
          <a:graphicData uri="http://schemas.openxmlformats.org/drawingml/2006/table">
            <a:tbl>
              <a:tblPr firstRow="1" bandRow="1">
                <a:tableStyleId>{5C22544A-7EE6-4342-B048-85BDC9FD1C3A}</a:tableStyleId>
              </a:tblPr>
              <a:tblGrid>
                <a:gridCol w="2465695"/>
                <a:gridCol w="2465695"/>
                <a:gridCol w="2465695"/>
              </a:tblGrid>
              <a:tr h="83141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Расходы</a:t>
                      </a:r>
                    </a:p>
                    <a:p>
                      <a:pPr algn="ctr"/>
                      <a:endParaRPr lang="ru-R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Молодежная политика 0,4</a:t>
                      </a:r>
                      <a:r>
                        <a:rPr lang="ru-RU" sz="2400" baseline="0" dirty="0" smtClean="0"/>
                        <a:t> </a:t>
                      </a:r>
                      <a:r>
                        <a:rPr lang="ru-RU" sz="2400" dirty="0" smtClean="0"/>
                        <a:t>млн.руб.</a:t>
                      </a:r>
                    </a:p>
                    <a:p>
                      <a:pPr algn="ctr"/>
                      <a:endParaRPr lang="ru-R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Физическая культура и спорт 35,0 млн.руб.</a:t>
                      </a:r>
                    </a:p>
                    <a:p>
                      <a:pPr algn="ctr"/>
                      <a:endParaRPr lang="ru-R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t>Культура 72,1 млн.руб.</a:t>
                      </a:r>
                    </a:p>
                    <a:p>
                      <a:pPr algn="ctr"/>
                      <a:endParaRPr lang="ru-R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7" name="Rectangle 4"/>
          <p:cNvSpPr>
            <a:spLocks noChangeArrowheads="1"/>
          </p:cNvSpPr>
          <p:nvPr/>
        </p:nvSpPr>
        <p:spPr bwMode="auto">
          <a:xfrm>
            <a:off x="522904" y="1861521"/>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Tree>
    <p:extLst>
      <p:ext uri="{BB962C8B-B14F-4D97-AF65-F5344CB8AC3E}">
        <p14:creationId xmlns:p14="http://schemas.microsoft.com/office/powerpoint/2010/main" xmlns="" val="3875794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6601" y="1443577"/>
            <a:ext cx="5636527" cy="5414423"/>
          </a:xfrm>
          <a:prstGeom prst="rect">
            <a:avLst/>
          </a:prstGeom>
        </p:spPr>
      </p:pic>
      <p:pic>
        <p:nvPicPr>
          <p:cNvPr id="8" name="Рисунок 7"/>
          <p:cNvPicPr>
            <a:picLocks noChangeAspect="1"/>
          </p:cNvPicPr>
          <p:nvPr/>
        </p:nvPicPr>
        <p:blipFill rotWithShape="1">
          <a:blip r:embed="rId3">
            <a:extLst>
              <a:ext uri="{28A0092B-C50C-407E-A947-70E740481C1C}">
                <a14:useLocalDpi xmlns:a14="http://schemas.microsoft.com/office/drawing/2010/main" xmlns="" val="0"/>
              </a:ext>
            </a:extLst>
          </a:blip>
          <a:srcRect l="8254" t="5613" r="9598" b="9604"/>
          <a:stretch/>
        </p:blipFill>
        <p:spPr>
          <a:xfrm>
            <a:off x="6839320" y="1776817"/>
            <a:ext cx="4229015" cy="4364675"/>
          </a:xfrm>
          <a:prstGeom prst="rect">
            <a:avLst/>
          </a:prstGeom>
        </p:spPr>
      </p:pic>
      <p:sp>
        <p:nvSpPr>
          <p:cNvPr id="2" name="Rectangle 2"/>
          <p:cNvSpPr txBox="1">
            <a:spLocks noChangeArrowheads="1"/>
          </p:cNvSpPr>
          <p:nvPr/>
        </p:nvSpPr>
        <p:spPr>
          <a:xfrm>
            <a:off x="628650" y="39307"/>
            <a:ext cx="11081129"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t>Муниципальная программа «Управление собственностью на территории Бокситогорского муниципального района»</a:t>
            </a:r>
            <a:endParaRPr lang="ru-RU" sz="4800" dirty="0"/>
          </a:p>
        </p:txBody>
      </p:sp>
      <p:grpSp>
        <p:nvGrpSpPr>
          <p:cNvPr id="7" name="Группа 6"/>
          <p:cNvGrpSpPr/>
          <p:nvPr/>
        </p:nvGrpSpPr>
        <p:grpSpPr>
          <a:xfrm>
            <a:off x="1966131" y="1470418"/>
            <a:ext cx="5076114" cy="1255414"/>
            <a:chOff x="628650" y="2093923"/>
            <a:chExt cx="4670737" cy="770615"/>
          </a:xfrm>
        </p:grpSpPr>
        <p:sp>
          <p:nvSpPr>
            <p:cNvPr id="3" name="Rectangle 5"/>
            <p:cNvSpPr>
              <a:spLocks noChangeArrowheads="1"/>
            </p:cNvSpPr>
            <p:nvPr/>
          </p:nvSpPr>
          <p:spPr bwMode="auto">
            <a:xfrm>
              <a:off x="628650" y="2270077"/>
              <a:ext cx="2214563" cy="576263"/>
            </a:xfrm>
            <a:prstGeom prst="rect">
              <a:avLst/>
            </a:prstGeom>
            <a:noFill/>
            <a:ln w="9525">
              <a:noFill/>
              <a:miter lim="800000"/>
              <a:headEnd/>
              <a:tailEnd/>
            </a:ln>
            <a:effectLst/>
          </p:spPr>
          <p:txBody>
            <a:bodyPr/>
            <a:lstStyle/>
            <a:p>
              <a:pPr marL="342900" indent="-342900" algn="ctr">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1,6</a:t>
              </a:r>
              <a:r>
                <a:rPr lang="ru-RU" sz="3200" b="1" dirty="0" smtClean="0">
                  <a:gradFill>
                    <a:gsLst>
                      <a:gs pos="0">
                        <a:schemeClr val="accent1"/>
                      </a:gs>
                      <a:gs pos="100000">
                        <a:schemeClr val="accent3"/>
                      </a:gs>
                    </a:gsLst>
                    <a:lin ang="0" scaled="1"/>
                  </a:gradFill>
                  <a:latin typeface="+mj-lt"/>
                  <a:ea typeface="+mj-ea"/>
                  <a:cs typeface="+mj-cs"/>
                </a:rPr>
                <a:t> </a:t>
              </a:r>
              <a:r>
                <a:rPr lang="ru-RU" sz="2400" b="1" dirty="0" smtClean="0">
                  <a:gradFill>
                    <a:gsLst>
                      <a:gs pos="0">
                        <a:schemeClr val="accent1"/>
                      </a:gs>
                      <a:gs pos="100000">
                        <a:schemeClr val="accent3"/>
                      </a:gs>
                    </a:gsLst>
                    <a:lin ang="0" scaled="1"/>
                  </a:gradFill>
                  <a:latin typeface="+mj-lt"/>
                  <a:ea typeface="+mj-ea"/>
                  <a:cs typeface="+mj-cs"/>
                </a:rPr>
                <a:t>млн</a:t>
              </a:r>
              <a:r>
                <a:rPr lang="ru-RU" sz="2400" b="1" dirty="0">
                  <a:gradFill>
                    <a:gsLst>
                      <a:gs pos="0">
                        <a:schemeClr val="accent1"/>
                      </a:gs>
                      <a:gs pos="100000">
                        <a:schemeClr val="accent3"/>
                      </a:gs>
                    </a:gsLst>
                    <a:lin ang="0" scaled="1"/>
                  </a:gradFill>
                  <a:latin typeface="+mj-lt"/>
                  <a:ea typeface="+mj-ea"/>
                  <a:cs typeface="+mj-cs"/>
                </a:rPr>
                <a:t>. руб. </a:t>
              </a:r>
              <a:endParaRPr lang="ru-RU" sz="3200" b="1" dirty="0">
                <a:gradFill>
                  <a:gsLst>
                    <a:gs pos="0">
                      <a:schemeClr val="accent1"/>
                    </a:gs>
                    <a:gs pos="100000">
                      <a:schemeClr val="accent3"/>
                    </a:gs>
                  </a:gsLst>
                  <a:lin ang="0" scaled="1"/>
                </a:gradFill>
                <a:latin typeface="+mj-lt"/>
                <a:ea typeface="+mj-ea"/>
                <a:cs typeface="+mj-cs"/>
              </a:endParaRPr>
            </a:p>
          </p:txBody>
        </p:sp>
        <p:sp>
          <p:nvSpPr>
            <p:cNvPr id="4" name="Rectangle 6"/>
            <p:cNvSpPr>
              <a:spLocks noChangeArrowheads="1"/>
            </p:cNvSpPr>
            <p:nvPr/>
          </p:nvSpPr>
          <p:spPr bwMode="auto">
            <a:xfrm>
              <a:off x="3499162" y="2288275"/>
              <a:ext cx="1800225" cy="576263"/>
            </a:xfrm>
            <a:prstGeom prst="rect">
              <a:avLst/>
            </a:prstGeom>
            <a:noFill/>
            <a:ln w="9525">
              <a:noFill/>
              <a:miter lim="800000"/>
              <a:headEnd/>
              <a:tailEnd/>
            </a:ln>
            <a:effectLst/>
          </p:spPr>
          <p:txBody>
            <a:bodyPr/>
            <a:lstStyle/>
            <a:p>
              <a:pPr marL="342900" indent="-342900">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0,09%</a:t>
              </a:r>
              <a:endParaRPr lang="ru-RU" sz="3600" b="1" dirty="0">
                <a:gradFill>
                  <a:gsLst>
                    <a:gs pos="0">
                      <a:schemeClr val="accent1"/>
                    </a:gs>
                    <a:gs pos="100000">
                      <a:schemeClr val="accent3"/>
                    </a:gs>
                  </a:gsLst>
                  <a:lin ang="0" scaled="1"/>
                </a:gradFill>
                <a:latin typeface="+mj-lt"/>
                <a:ea typeface="+mj-ea"/>
                <a:cs typeface="+mj-cs"/>
              </a:endParaRPr>
            </a:p>
          </p:txBody>
        </p:sp>
        <p:sp>
          <p:nvSpPr>
            <p:cNvPr id="6" name="Прямоугольник 5"/>
            <p:cNvSpPr/>
            <p:nvPr/>
          </p:nvSpPr>
          <p:spPr>
            <a:xfrm>
              <a:off x="2843213" y="2093923"/>
              <a:ext cx="463442" cy="566771"/>
            </a:xfrm>
            <a:prstGeom prst="rect">
              <a:avLst/>
            </a:prstGeom>
          </p:spPr>
          <p:txBody>
            <a:bodyPr wrap="none">
              <a:spAutoFit/>
            </a:bodyPr>
            <a:lstStyle/>
            <a:p>
              <a:r>
                <a:rPr lang="ru-RU" sz="5400" b="1" dirty="0">
                  <a:gradFill>
                    <a:gsLst>
                      <a:gs pos="0">
                        <a:schemeClr val="accent1"/>
                      </a:gs>
                      <a:gs pos="100000">
                        <a:schemeClr val="accent3"/>
                      </a:gs>
                    </a:gsLst>
                    <a:lin ang="0" scaled="1"/>
                  </a:gradFill>
                  <a:latin typeface="+mj-lt"/>
                  <a:ea typeface="+mj-ea"/>
                  <a:cs typeface="+mj-cs"/>
                </a:rPr>
                <a:t>»</a:t>
              </a:r>
            </a:p>
          </p:txBody>
        </p:sp>
      </p:grpSp>
    </p:spTree>
    <p:extLst>
      <p:ext uri="{BB962C8B-B14F-4D97-AF65-F5344CB8AC3E}">
        <p14:creationId xmlns:p14="http://schemas.microsoft.com/office/powerpoint/2010/main" xmlns="" val="962757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xmlns="" val="0"/>
              </a:ext>
            </a:extLst>
          </a:blip>
          <a:srcRect l="11048"/>
          <a:stretch/>
        </p:blipFill>
        <p:spPr>
          <a:xfrm>
            <a:off x="655092" y="633902"/>
            <a:ext cx="7833815" cy="6224097"/>
          </a:xfrm>
          <a:prstGeom prst="rect">
            <a:avLst/>
          </a:prstGeom>
        </p:spPr>
      </p:pic>
      <p:sp>
        <p:nvSpPr>
          <p:cNvPr id="2" name="Rectangle 2"/>
          <p:cNvSpPr txBox="1">
            <a:spLocks noChangeArrowheads="1"/>
          </p:cNvSpPr>
          <p:nvPr/>
        </p:nvSpPr>
        <p:spPr>
          <a:xfrm>
            <a:off x="464877" y="30783"/>
            <a:ext cx="1019402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t>Муниципальная программа «Управление муниципальными финансами и муниципальным долгом Бокситогорского муниципального района»</a:t>
            </a:r>
            <a:endParaRPr lang="ru-RU" sz="2800" dirty="0"/>
          </a:p>
        </p:txBody>
      </p:sp>
      <p:grpSp>
        <p:nvGrpSpPr>
          <p:cNvPr id="7" name="Группа 6"/>
          <p:cNvGrpSpPr/>
          <p:nvPr/>
        </p:nvGrpSpPr>
        <p:grpSpPr>
          <a:xfrm>
            <a:off x="6605518" y="2456597"/>
            <a:ext cx="5586482" cy="1107996"/>
            <a:chOff x="1081305" y="1892414"/>
            <a:chExt cx="5159844" cy="881378"/>
          </a:xfrm>
        </p:grpSpPr>
        <p:sp>
          <p:nvSpPr>
            <p:cNvPr id="3" name="Rectangle 3"/>
            <p:cNvSpPr>
              <a:spLocks noChangeArrowheads="1"/>
            </p:cNvSpPr>
            <p:nvPr/>
          </p:nvSpPr>
          <p:spPr bwMode="auto">
            <a:xfrm>
              <a:off x="1081305" y="2090172"/>
              <a:ext cx="2430463" cy="576263"/>
            </a:xfrm>
            <a:prstGeom prst="rect">
              <a:avLst/>
            </a:prstGeom>
            <a:noFill/>
            <a:ln w="9525">
              <a:noFill/>
              <a:miter lim="800000"/>
              <a:headEnd/>
              <a:tailEnd/>
            </a:ln>
            <a:effectLst/>
          </p:spPr>
          <p:txBody>
            <a:bodyPr/>
            <a:lstStyle/>
            <a:p>
              <a:pPr marL="342900" indent="-342900" algn="ctr">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163,5</a:t>
              </a:r>
              <a:r>
                <a:rPr lang="ru-RU" sz="2800" b="1" dirty="0" smtClean="0">
                  <a:gradFill>
                    <a:gsLst>
                      <a:gs pos="0">
                        <a:schemeClr val="accent1"/>
                      </a:gs>
                      <a:gs pos="100000">
                        <a:schemeClr val="accent3"/>
                      </a:gs>
                    </a:gsLst>
                    <a:lin ang="0" scaled="1"/>
                  </a:gradFill>
                  <a:latin typeface="+mj-lt"/>
                  <a:ea typeface="+mj-ea"/>
                  <a:cs typeface="+mj-cs"/>
                </a:rPr>
                <a:t> </a:t>
              </a:r>
              <a:r>
                <a:rPr lang="ru-RU" sz="2800" b="1" dirty="0">
                  <a:gradFill>
                    <a:gsLst>
                      <a:gs pos="0">
                        <a:schemeClr val="accent1"/>
                      </a:gs>
                      <a:gs pos="100000">
                        <a:schemeClr val="accent3"/>
                      </a:gs>
                    </a:gsLst>
                    <a:lin ang="0" scaled="1"/>
                  </a:gradFill>
                  <a:latin typeface="+mj-lt"/>
                  <a:ea typeface="+mj-ea"/>
                  <a:cs typeface="+mj-cs"/>
                </a:rPr>
                <a:t>млн.руб.</a:t>
              </a:r>
            </a:p>
          </p:txBody>
        </p:sp>
        <p:sp>
          <p:nvSpPr>
            <p:cNvPr id="5" name="Rectangle 8"/>
            <p:cNvSpPr>
              <a:spLocks noChangeArrowheads="1"/>
            </p:cNvSpPr>
            <p:nvPr/>
          </p:nvSpPr>
          <p:spPr bwMode="auto">
            <a:xfrm>
              <a:off x="4225024" y="2184393"/>
              <a:ext cx="2016125" cy="576263"/>
            </a:xfrm>
            <a:prstGeom prst="rect">
              <a:avLst/>
            </a:prstGeom>
            <a:noFill/>
            <a:ln w="9525">
              <a:noFill/>
              <a:miter lim="800000"/>
              <a:headEnd/>
              <a:tailEnd/>
            </a:ln>
            <a:effectLst/>
          </p:spPr>
          <p:txBody>
            <a:bodyPr/>
            <a:lstStyle/>
            <a:p>
              <a:pPr marL="342900" indent="-342900">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9,0%</a:t>
              </a:r>
              <a:endParaRPr lang="ru-RU" sz="3600" b="1" dirty="0">
                <a:gradFill>
                  <a:gsLst>
                    <a:gs pos="0">
                      <a:schemeClr val="accent1"/>
                    </a:gs>
                    <a:gs pos="100000">
                      <a:schemeClr val="accent3"/>
                    </a:gs>
                  </a:gsLst>
                  <a:lin ang="0" scaled="1"/>
                </a:gradFill>
                <a:latin typeface="+mj-lt"/>
                <a:ea typeface="+mj-ea"/>
                <a:cs typeface="+mj-cs"/>
              </a:endParaRPr>
            </a:p>
          </p:txBody>
        </p:sp>
        <p:sp>
          <p:nvSpPr>
            <p:cNvPr id="6" name="Прямоугольник 5"/>
            <p:cNvSpPr/>
            <p:nvPr/>
          </p:nvSpPr>
          <p:spPr>
            <a:xfrm>
              <a:off x="3461345" y="1892414"/>
              <a:ext cx="494008" cy="881378"/>
            </a:xfrm>
            <a:prstGeom prst="rect">
              <a:avLst/>
            </a:prstGeom>
          </p:spPr>
          <p:txBody>
            <a:bodyPr wrap="square">
              <a:spAutoFit/>
            </a:bodyPr>
            <a:lstStyle/>
            <a:p>
              <a:r>
                <a:rPr lang="ru-RU" sz="6600" b="1" dirty="0">
                  <a:gradFill>
                    <a:gsLst>
                      <a:gs pos="0">
                        <a:schemeClr val="accent1"/>
                      </a:gs>
                      <a:gs pos="100000">
                        <a:schemeClr val="accent3"/>
                      </a:gs>
                    </a:gsLst>
                    <a:lin ang="0" scaled="1"/>
                  </a:gradFill>
                  <a:latin typeface="+mj-lt"/>
                  <a:ea typeface="+mj-ea"/>
                  <a:cs typeface="+mj-cs"/>
                </a:rPr>
                <a:t>»</a:t>
              </a:r>
            </a:p>
          </p:txBody>
        </p:sp>
      </p:grpSp>
    </p:spTree>
    <p:extLst>
      <p:ext uri="{BB962C8B-B14F-4D97-AF65-F5344CB8AC3E}">
        <p14:creationId xmlns:p14="http://schemas.microsoft.com/office/powerpoint/2010/main" xmlns="" val="41018246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xmlns="" val="0"/>
              </a:ext>
            </a:extLst>
          </a:blip>
          <a:srcRect l="4620" r="4636"/>
          <a:stretch/>
        </p:blipFill>
        <p:spPr>
          <a:xfrm>
            <a:off x="0" y="1302650"/>
            <a:ext cx="7929349" cy="5555350"/>
          </a:xfrm>
          <a:prstGeom prst="rect">
            <a:avLst/>
          </a:prstGeom>
        </p:spPr>
      </p:pic>
      <p:sp>
        <p:nvSpPr>
          <p:cNvPr id="2" name="Rectangle 2"/>
          <p:cNvSpPr txBox="1">
            <a:spLocks noChangeArrowheads="1"/>
          </p:cNvSpPr>
          <p:nvPr/>
        </p:nvSpPr>
        <p:spPr>
          <a:xfrm>
            <a:off x="464877" y="30783"/>
            <a:ext cx="1019402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smtClean="0"/>
              <a:t>Муниципальная программа «Управление муниципальными финансами и муниципальным долгом Бокситогорского муниципального района»</a:t>
            </a:r>
            <a:endParaRPr lang="ru-RU" sz="2800"/>
          </a:p>
        </p:txBody>
      </p:sp>
      <p:sp>
        <p:nvSpPr>
          <p:cNvPr id="9" name="Rectangle 3"/>
          <p:cNvSpPr>
            <a:spLocks noChangeArrowheads="1"/>
          </p:cNvSpPr>
          <p:nvPr/>
        </p:nvSpPr>
        <p:spPr bwMode="auto">
          <a:xfrm>
            <a:off x="1042988" y="2133600"/>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629503903"/>
              </p:ext>
            </p:extLst>
          </p:nvPr>
        </p:nvGraphicFramePr>
        <p:xfrm>
          <a:off x="3504109" y="2511187"/>
          <a:ext cx="8478625" cy="2407920"/>
        </p:xfrm>
        <a:graphic>
          <a:graphicData uri="http://schemas.openxmlformats.org/drawingml/2006/table">
            <a:tbl>
              <a:tblPr firstRow="1" bandRow="1">
                <a:tableStyleId>{1FECB4D8-DB02-4DC6-A0A2-4F2EBAE1DC90}</a:tableStyleId>
              </a:tblPr>
              <a:tblGrid>
                <a:gridCol w="4064000"/>
                <a:gridCol w="4414625"/>
              </a:tblGrid>
              <a:tr h="50822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Расходы</a:t>
                      </a:r>
                    </a:p>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r>
              <a:tr h="370840">
                <a:tc>
                  <a:txBody>
                    <a:bodyPr/>
                    <a:lstStyle/>
                    <a:p>
                      <a:r>
                        <a:rPr lang="ru-RU" dirty="0" smtClean="0"/>
                        <a:t>Мероприятия по осуществлению мер по обеспечению сбалансированности местных бюджетов </a:t>
                      </a:r>
                    </a:p>
                    <a:p>
                      <a:r>
                        <a:rPr lang="ru-RU" dirty="0" smtClean="0"/>
                        <a:t>20,4 млн.руб.</a:t>
                      </a:r>
                    </a:p>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dirty="0" smtClean="0"/>
                        <a:t>Дотации на выравнивание бюджетной обеспеченности муниципальных образований Бокситогорского муниципального района </a:t>
                      </a:r>
                    </a:p>
                    <a:p>
                      <a:r>
                        <a:rPr lang="ru-RU" dirty="0" smtClean="0"/>
                        <a:t>142,5 млн. руб.</a:t>
                      </a:r>
                    </a:p>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476043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p:txBody>
          <a:bodyPr>
            <a:normAutofit fontScale="90000"/>
          </a:bodyPr>
          <a:lstStyle/>
          <a:p>
            <a:r>
              <a:rPr lang="ru-RU" dirty="0" smtClean="0"/>
              <a:t>Показатели социально-экономического развития </a:t>
            </a:r>
            <a:endParaRPr lang="ru-RU" dirty="0"/>
          </a:p>
        </p:txBody>
      </p:sp>
      <p:sp>
        <p:nvSpPr>
          <p:cNvPr id="3" name="Подзаголовок 2"/>
          <p:cNvSpPr>
            <a:spLocks noGrp="1"/>
          </p:cNvSpPr>
          <p:nvPr>
            <p:ph type="subTitle" idx="1"/>
          </p:nvPr>
        </p:nvSpPr>
        <p:spPr>
          <a:xfrm>
            <a:off x="809420" y="1863404"/>
            <a:ext cx="6843278" cy="496223"/>
          </a:xfrm>
        </p:spPr>
        <p:txBody>
          <a:bodyPr/>
          <a:lstStyle/>
          <a:p>
            <a:r>
              <a:rPr lang="ru-RU" dirty="0" smtClean="0"/>
              <a:t>Численность населения</a:t>
            </a:r>
            <a:endParaRPr lang="ru-RU" dirty="0"/>
          </a:p>
        </p:txBody>
      </p:sp>
      <p:sp>
        <p:nvSpPr>
          <p:cNvPr id="19" name="Прямоугольник 18"/>
          <p:cNvSpPr/>
          <p:nvPr/>
        </p:nvSpPr>
        <p:spPr>
          <a:xfrm>
            <a:off x="6397784" y="1909127"/>
            <a:ext cx="1340497" cy="369332"/>
          </a:xfrm>
          <a:prstGeom prst="rect">
            <a:avLst/>
          </a:prstGeom>
        </p:spPr>
        <p:txBody>
          <a:bodyPr wrap="square">
            <a:spAutoFit/>
          </a:bodyPr>
          <a:lstStyle/>
          <a:p>
            <a:r>
              <a:rPr lang="ru-RU" dirty="0" smtClean="0"/>
              <a:t>Человек </a:t>
            </a:r>
            <a:endParaRPr lang="ru-RU" dirty="0"/>
          </a:p>
        </p:txBody>
      </p:sp>
      <p:sp>
        <p:nvSpPr>
          <p:cNvPr id="10" name="Прямоугольник 9"/>
          <p:cNvSpPr/>
          <p:nvPr/>
        </p:nvSpPr>
        <p:spPr>
          <a:xfrm>
            <a:off x="2455855" y="2320834"/>
            <a:ext cx="1340497" cy="369332"/>
          </a:xfrm>
          <a:prstGeom prst="rect">
            <a:avLst/>
          </a:prstGeom>
        </p:spPr>
        <p:txBody>
          <a:bodyPr wrap="square">
            <a:spAutoFit/>
          </a:bodyPr>
          <a:lstStyle/>
          <a:p>
            <a:r>
              <a:rPr lang="ru-RU" dirty="0" smtClean="0"/>
              <a:t> </a:t>
            </a:r>
            <a:endParaRPr lang="ru-RU" dirty="0"/>
          </a:p>
        </p:txBody>
      </p:sp>
      <p:sp>
        <p:nvSpPr>
          <p:cNvPr id="12" name="Прямоугольник 11"/>
          <p:cNvSpPr/>
          <p:nvPr/>
        </p:nvSpPr>
        <p:spPr>
          <a:xfrm>
            <a:off x="5444715" y="4026805"/>
            <a:ext cx="1340497" cy="369332"/>
          </a:xfrm>
          <a:prstGeom prst="rect">
            <a:avLst/>
          </a:prstGeom>
        </p:spPr>
        <p:txBody>
          <a:bodyPr wrap="square">
            <a:spAutoFit/>
          </a:bodyPr>
          <a:lstStyle/>
          <a:p>
            <a:r>
              <a:rPr lang="ru-RU" dirty="0" smtClean="0"/>
              <a:t>46748 </a:t>
            </a:r>
            <a:endParaRPr lang="ru-RU" dirty="0"/>
          </a:p>
        </p:txBody>
      </p:sp>
      <p:sp>
        <p:nvSpPr>
          <p:cNvPr id="13" name="Прямоугольник 12"/>
          <p:cNvSpPr/>
          <p:nvPr/>
        </p:nvSpPr>
        <p:spPr>
          <a:xfrm>
            <a:off x="4041271" y="3483169"/>
            <a:ext cx="1340497" cy="369332"/>
          </a:xfrm>
          <a:prstGeom prst="rect">
            <a:avLst/>
          </a:prstGeom>
        </p:spPr>
        <p:txBody>
          <a:bodyPr wrap="square">
            <a:spAutoFit/>
          </a:bodyPr>
          <a:lstStyle/>
          <a:p>
            <a:r>
              <a:rPr lang="ru-RU" dirty="0" smtClean="0"/>
              <a:t>47333 </a:t>
            </a:r>
            <a:endParaRPr lang="ru-RU" dirty="0"/>
          </a:p>
        </p:txBody>
      </p:sp>
      <p:sp>
        <p:nvSpPr>
          <p:cNvPr id="16" name="Прямоугольник 15"/>
          <p:cNvSpPr/>
          <p:nvPr/>
        </p:nvSpPr>
        <p:spPr>
          <a:xfrm>
            <a:off x="2692417" y="2884942"/>
            <a:ext cx="1340497" cy="369332"/>
          </a:xfrm>
          <a:prstGeom prst="rect">
            <a:avLst/>
          </a:prstGeom>
        </p:spPr>
        <p:txBody>
          <a:bodyPr wrap="square">
            <a:spAutoFit/>
          </a:bodyPr>
          <a:lstStyle/>
          <a:p>
            <a:r>
              <a:rPr lang="ru-RU" dirty="0" smtClean="0"/>
              <a:t>48048 </a:t>
            </a:r>
            <a:endParaRPr lang="ru-RU" dirty="0"/>
          </a:p>
        </p:txBody>
      </p:sp>
      <p:sp>
        <p:nvSpPr>
          <p:cNvPr id="17" name="Прямоугольник 16"/>
          <p:cNvSpPr/>
          <p:nvPr/>
        </p:nvSpPr>
        <p:spPr>
          <a:xfrm>
            <a:off x="6782196" y="4408941"/>
            <a:ext cx="1340497" cy="646331"/>
          </a:xfrm>
          <a:prstGeom prst="rect">
            <a:avLst/>
          </a:prstGeom>
        </p:spPr>
        <p:txBody>
          <a:bodyPr wrap="square">
            <a:spAutoFit/>
          </a:bodyPr>
          <a:lstStyle/>
          <a:p>
            <a:r>
              <a:rPr lang="ru-RU" dirty="0" smtClean="0"/>
              <a:t>46363</a:t>
            </a:r>
          </a:p>
          <a:p>
            <a:endParaRPr lang="ru-RU" dirty="0"/>
          </a:p>
        </p:txBody>
      </p:sp>
      <p:graphicFrame>
        <p:nvGraphicFramePr>
          <p:cNvPr id="18" name="Диаграмма 17"/>
          <p:cNvGraphicFramePr/>
          <p:nvPr/>
        </p:nvGraphicFramePr>
        <p:xfrm>
          <a:off x="655093" y="2456597"/>
          <a:ext cx="7096835" cy="41079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xmlns="" val="0"/>
              </a:ext>
            </a:extLst>
          </a:blip>
          <a:srcRect l="4620" r="4636"/>
          <a:stretch/>
        </p:blipFill>
        <p:spPr>
          <a:xfrm>
            <a:off x="4956247" y="1583140"/>
            <a:ext cx="7235754" cy="5274860"/>
          </a:xfrm>
          <a:prstGeom prst="rect">
            <a:avLst/>
          </a:prstGeom>
        </p:spPr>
      </p:pic>
      <p:sp>
        <p:nvSpPr>
          <p:cNvPr id="2" name="Rectangle 2"/>
          <p:cNvSpPr txBox="1">
            <a:spLocks noChangeArrowheads="1"/>
          </p:cNvSpPr>
          <p:nvPr/>
        </p:nvSpPr>
        <p:spPr>
          <a:xfrm>
            <a:off x="464877" y="30783"/>
            <a:ext cx="1019402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smtClean="0"/>
              <a:t>Муниципальная программа «Управление муниципальными финансами и муниципальным долгом Бокситогорского муниципального района»</a:t>
            </a:r>
            <a:endParaRPr lang="ru-RU" sz="2800"/>
          </a:p>
        </p:txBody>
      </p:sp>
      <p:sp>
        <p:nvSpPr>
          <p:cNvPr id="9" name="Rectangle 3"/>
          <p:cNvSpPr>
            <a:spLocks noChangeArrowheads="1"/>
          </p:cNvSpPr>
          <p:nvPr/>
        </p:nvSpPr>
        <p:spPr bwMode="auto">
          <a:xfrm>
            <a:off x="885778" y="3307307"/>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6" name="Rectangle 3"/>
          <p:cNvSpPr>
            <a:spLocks noChangeArrowheads="1"/>
          </p:cNvSpPr>
          <p:nvPr/>
        </p:nvSpPr>
        <p:spPr bwMode="auto">
          <a:xfrm>
            <a:off x="885778" y="3307307"/>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graphicFrame>
        <p:nvGraphicFramePr>
          <p:cNvPr id="3" name="Таблица 2"/>
          <p:cNvGraphicFramePr>
            <a:graphicFrameLocks noGrp="1"/>
          </p:cNvGraphicFramePr>
          <p:nvPr>
            <p:extLst>
              <p:ext uri="{D42A27DB-BD31-4B8C-83A1-F6EECF244321}">
                <p14:modId xmlns:p14="http://schemas.microsoft.com/office/powerpoint/2010/main" xmlns="" val="3491216368"/>
              </p:ext>
            </p:extLst>
          </p:nvPr>
        </p:nvGraphicFramePr>
        <p:xfrm>
          <a:off x="287456" y="1825400"/>
          <a:ext cx="8127999" cy="2926080"/>
        </p:xfrm>
        <a:graphic>
          <a:graphicData uri="http://schemas.openxmlformats.org/drawingml/2006/table">
            <a:tbl>
              <a:tblPr firstRow="1" bandRow="1">
                <a:tableStyleId>{00A15C55-8517-42AA-B614-E9B94910E393}</a:tableStyleId>
              </a:tblPr>
              <a:tblGrid>
                <a:gridCol w="2709333"/>
                <a:gridCol w="2709333"/>
                <a:gridCol w="2709333"/>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t>Ожидаемые результаты</a:t>
                      </a:r>
                      <a:endParaRPr lang="ru-RU" sz="1800" dirty="0" smtClean="0"/>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6 муниципальным образованиям будут предоставлены дотации на выравнивание бюджетной обеспеченности</a:t>
                      </a:r>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Муниципальный долг по Бокситогорскому муниципальному району отсутствует</a:t>
                      </a:r>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5 Муниципальным образованиям будут предоставлены иные межбюджетные трансферты на сбалансированность бюджетов</a:t>
                      </a:r>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9100567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3129" y="67082"/>
            <a:ext cx="11463268"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600" dirty="0" smtClean="0"/>
              <a:t>Муниципальная программа  «Безопасность Бокситогорского муниципального района»</a:t>
            </a:r>
            <a:endParaRPr lang="ru-RU" sz="3600" dirty="0"/>
          </a:p>
        </p:txBody>
      </p:sp>
      <p:pic>
        <p:nvPicPr>
          <p:cNvPr id="8" name="Рисунок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11487" y="2444050"/>
            <a:ext cx="3807079" cy="2616630"/>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6901" y="1094960"/>
            <a:ext cx="2670793" cy="2426162"/>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73552" y="1530118"/>
            <a:ext cx="4849308" cy="3055529"/>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739620" y="4712945"/>
            <a:ext cx="2248903" cy="2047328"/>
          </a:xfrm>
          <a:prstGeom prst="rect">
            <a:avLst/>
          </a:prstGeom>
        </p:spPr>
      </p:pic>
      <p:grpSp>
        <p:nvGrpSpPr>
          <p:cNvPr id="7" name="Группа 6"/>
          <p:cNvGrpSpPr/>
          <p:nvPr/>
        </p:nvGrpSpPr>
        <p:grpSpPr>
          <a:xfrm>
            <a:off x="4981433" y="4967784"/>
            <a:ext cx="6632812" cy="1528550"/>
            <a:chOff x="750628" y="1794707"/>
            <a:chExt cx="5184135" cy="915156"/>
          </a:xfrm>
        </p:grpSpPr>
        <p:sp>
          <p:nvSpPr>
            <p:cNvPr id="3" name="Rectangle 3"/>
            <p:cNvSpPr>
              <a:spLocks noChangeArrowheads="1"/>
            </p:cNvSpPr>
            <p:nvPr/>
          </p:nvSpPr>
          <p:spPr bwMode="auto">
            <a:xfrm>
              <a:off x="750628" y="1997122"/>
              <a:ext cx="2322134" cy="576263"/>
            </a:xfrm>
            <a:prstGeom prst="rect">
              <a:avLst/>
            </a:prstGeom>
            <a:noFill/>
            <a:ln w="9525">
              <a:noFill/>
              <a:miter lim="800000"/>
              <a:headEnd/>
              <a:tailEnd/>
            </a:ln>
            <a:effectLst/>
          </p:spPr>
          <p:txBody>
            <a:bodyPr/>
            <a:lstStyle/>
            <a:p>
              <a:pPr marL="342900" indent="-342900" algn="ctr">
                <a:lnSpc>
                  <a:spcPct val="80000"/>
                </a:lnSpc>
                <a:spcBef>
                  <a:spcPct val="20000"/>
                </a:spcBef>
              </a:pPr>
              <a:r>
                <a:rPr lang="ru-RU" sz="4000" b="1" dirty="0" smtClean="0">
                  <a:gradFill>
                    <a:gsLst>
                      <a:gs pos="0">
                        <a:schemeClr val="accent1"/>
                      </a:gs>
                      <a:gs pos="100000">
                        <a:schemeClr val="accent3"/>
                      </a:gs>
                    </a:gsLst>
                    <a:lin ang="0" scaled="1"/>
                  </a:gradFill>
                  <a:latin typeface="+mj-lt"/>
                  <a:ea typeface="+mj-ea"/>
                  <a:cs typeface="+mj-cs"/>
                </a:rPr>
                <a:t>14,4 </a:t>
              </a:r>
              <a:r>
                <a:rPr lang="ru-RU" sz="3200" b="1" dirty="0" smtClean="0">
                  <a:gradFill>
                    <a:gsLst>
                      <a:gs pos="0">
                        <a:schemeClr val="accent1"/>
                      </a:gs>
                      <a:gs pos="100000">
                        <a:schemeClr val="accent3"/>
                      </a:gs>
                    </a:gsLst>
                    <a:lin ang="0" scaled="1"/>
                  </a:gradFill>
                  <a:latin typeface="+mj-lt"/>
                  <a:ea typeface="+mj-ea"/>
                  <a:cs typeface="+mj-cs"/>
                </a:rPr>
                <a:t>млн.руб</a:t>
              </a:r>
              <a:r>
                <a:rPr lang="ru-RU" sz="3200" b="1" dirty="0">
                  <a:gradFill>
                    <a:gsLst>
                      <a:gs pos="0">
                        <a:schemeClr val="accent1"/>
                      </a:gs>
                      <a:gs pos="100000">
                        <a:schemeClr val="accent3"/>
                      </a:gs>
                    </a:gsLst>
                    <a:lin ang="0" scaled="1"/>
                  </a:gradFill>
                  <a:latin typeface="+mj-lt"/>
                  <a:ea typeface="+mj-ea"/>
                  <a:cs typeface="+mj-cs"/>
                </a:rPr>
                <a:t>.</a:t>
              </a:r>
              <a:endParaRPr lang="ru-RU" sz="3600" b="1" dirty="0">
                <a:gradFill>
                  <a:gsLst>
                    <a:gs pos="0">
                      <a:schemeClr val="accent1"/>
                    </a:gs>
                    <a:gs pos="100000">
                      <a:schemeClr val="accent3"/>
                    </a:gs>
                  </a:gsLst>
                  <a:lin ang="0" scaled="1"/>
                </a:gradFill>
                <a:latin typeface="+mj-lt"/>
                <a:ea typeface="+mj-ea"/>
                <a:cs typeface="+mj-cs"/>
              </a:endParaRPr>
            </a:p>
          </p:txBody>
        </p:sp>
        <p:sp>
          <p:nvSpPr>
            <p:cNvPr id="5" name="Rectangle 8"/>
            <p:cNvSpPr>
              <a:spLocks noChangeArrowheads="1"/>
            </p:cNvSpPr>
            <p:nvPr/>
          </p:nvSpPr>
          <p:spPr bwMode="auto">
            <a:xfrm>
              <a:off x="3918638" y="2133600"/>
              <a:ext cx="2016125" cy="576263"/>
            </a:xfrm>
            <a:prstGeom prst="rect">
              <a:avLst/>
            </a:prstGeom>
            <a:noFill/>
            <a:ln w="9525">
              <a:noFill/>
              <a:miter lim="800000"/>
              <a:headEnd/>
              <a:tailEnd/>
            </a:ln>
            <a:effectLst/>
          </p:spPr>
          <p:txBody>
            <a:bodyPr/>
            <a:lstStyle/>
            <a:p>
              <a:pPr marL="342900" indent="-342900">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0,8%</a:t>
              </a:r>
              <a:endParaRPr lang="ru-RU" sz="3600" b="1" dirty="0">
                <a:gradFill>
                  <a:gsLst>
                    <a:gs pos="0">
                      <a:schemeClr val="accent1"/>
                    </a:gs>
                    <a:gs pos="100000">
                      <a:schemeClr val="accent3"/>
                    </a:gs>
                  </a:gsLst>
                  <a:lin ang="0" scaled="1"/>
                </a:gradFill>
                <a:latin typeface="+mj-lt"/>
                <a:ea typeface="+mj-ea"/>
                <a:cs typeface="+mj-cs"/>
              </a:endParaRPr>
            </a:p>
          </p:txBody>
        </p:sp>
        <p:sp>
          <p:nvSpPr>
            <p:cNvPr id="6" name="Прямоугольник 5"/>
            <p:cNvSpPr/>
            <p:nvPr/>
          </p:nvSpPr>
          <p:spPr>
            <a:xfrm>
              <a:off x="3059113" y="1794707"/>
              <a:ext cx="555366" cy="864773"/>
            </a:xfrm>
            <a:prstGeom prst="rect">
              <a:avLst/>
            </a:prstGeom>
          </p:spPr>
          <p:txBody>
            <a:bodyPr wrap="none">
              <a:spAutoFit/>
            </a:bodyPr>
            <a:lstStyle/>
            <a:p>
              <a:r>
                <a:rPr lang="ru-RU" sz="7200" b="1" dirty="0">
                  <a:gradFill>
                    <a:gsLst>
                      <a:gs pos="0">
                        <a:schemeClr val="accent1"/>
                      </a:gs>
                      <a:gs pos="100000">
                        <a:schemeClr val="accent3"/>
                      </a:gs>
                    </a:gsLst>
                    <a:lin ang="0" scaled="1"/>
                  </a:gradFill>
                  <a:latin typeface="+mj-lt"/>
                  <a:ea typeface="+mj-ea"/>
                  <a:cs typeface="+mj-cs"/>
                </a:rPr>
                <a:t>»</a:t>
              </a:r>
            </a:p>
          </p:txBody>
        </p:sp>
      </p:grpSp>
      <p:pic>
        <p:nvPicPr>
          <p:cNvPr id="12" name="Рисунок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7729" y="3521122"/>
            <a:ext cx="1792391" cy="3180991"/>
          </a:xfrm>
          <a:prstGeom prst="rect">
            <a:avLst/>
          </a:prstGeom>
        </p:spPr>
      </p:pic>
    </p:spTree>
    <p:extLst>
      <p:ext uri="{BB962C8B-B14F-4D97-AF65-F5344CB8AC3E}">
        <p14:creationId xmlns:p14="http://schemas.microsoft.com/office/powerpoint/2010/main" xmlns="" val="148342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40929" y="2548413"/>
            <a:ext cx="4758917" cy="4309587"/>
          </a:xfrm>
          <a:prstGeom prst="rect">
            <a:avLst/>
          </a:prstGeom>
        </p:spPr>
      </p:pic>
      <p:sp>
        <p:nvSpPr>
          <p:cNvPr id="2" name="Rectangle 2"/>
          <p:cNvSpPr txBox="1">
            <a:spLocks noChangeArrowheads="1"/>
          </p:cNvSpPr>
          <p:nvPr/>
        </p:nvSpPr>
        <p:spPr>
          <a:xfrm>
            <a:off x="203129" y="67082"/>
            <a:ext cx="11463268"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600" dirty="0" smtClean="0"/>
              <a:t>Муниципальная программа  «Безопасность Бокситогорского муниципального района»</a:t>
            </a:r>
            <a:endParaRPr lang="ru-RU" sz="3600" dirty="0"/>
          </a:p>
        </p:txBody>
      </p:sp>
      <p:sp>
        <p:nvSpPr>
          <p:cNvPr id="13" name="Rectangle 3"/>
          <p:cNvSpPr>
            <a:spLocks noChangeArrowheads="1"/>
          </p:cNvSpPr>
          <p:nvPr/>
        </p:nvSpPr>
        <p:spPr bwMode="auto">
          <a:xfrm>
            <a:off x="5059297" y="2853680"/>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14" name="Rectangle 8"/>
          <p:cNvSpPr>
            <a:spLocks noChangeArrowheads="1"/>
          </p:cNvSpPr>
          <p:nvPr/>
        </p:nvSpPr>
        <p:spPr bwMode="auto">
          <a:xfrm>
            <a:off x="5059917" y="3717032"/>
            <a:ext cx="2232248" cy="2304256"/>
          </a:xfrm>
          <a:prstGeom prst="rect">
            <a:avLst/>
          </a:prstGeom>
          <a:noFill/>
          <a:ln w="9525">
            <a:noFill/>
            <a:miter lim="800000"/>
            <a:headEnd/>
            <a:tailEnd/>
          </a:ln>
          <a:effectLst/>
        </p:spPr>
        <p:txBody>
          <a:bodyPr/>
          <a:lstStyle/>
          <a:p>
            <a:pPr marL="342900" indent="-342900" algn="just">
              <a:lnSpc>
                <a:spcPct val="80000"/>
              </a:lnSpc>
              <a:spcBef>
                <a:spcPct val="20000"/>
              </a:spcBef>
            </a:pPr>
            <a:endParaRPr lang="ru-RU" sz="2000" dirty="0"/>
          </a:p>
        </p:txBody>
      </p:sp>
      <p:sp>
        <p:nvSpPr>
          <p:cNvPr id="15" name="Rectangle 8"/>
          <p:cNvSpPr>
            <a:spLocks noChangeArrowheads="1"/>
          </p:cNvSpPr>
          <p:nvPr/>
        </p:nvSpPr>
        <p:spPr bwMode="auto">
          <a:xfrm>
            <a:off x="3619757" y="4075125"/>
            <a:ext cx="3672408" cy="2880320"/>
          </a:xfrm>
          <a:prstGeom prst="rect">
            <a:avLst/>
          </a:prstGeom>
          <a:noFill/>
          <a:ln w="9525">
            <a:noFill/>
            <a:miter lim="800000"/>
            <a:headEnd/>
            <a:tailEnd/>
          </a:ln>
          <a:effectLst/>
        </p:spPr>
        <p:txBody>
          <a:bodyPr/>
          <a:lstStyle/>
          <a:p>
            <a:pPr marL="342900" indent="-342900" algn="ctr">
              <a:lnSpc>
                <a:spcPct val="80000"/>
              </a:lnSpc>
              <a:spcBef>
                <a:spcPct val="20000"/>
              </a:spcBef>
            </a:pPr>
            <a:endParaRPr lang="ru-RU" sz="2000" dirty="0"/>
          </a:p>
        </p:txBody>
      </p:sp>
      <p:sp>
        <p:nvSpPr>
          <p:cNvPr id="16" name="Прямоугольник 15"/>
          <p:cNvSpPr/>
          <p:nvPr/>
        </p:nvSpPr>
        <p:spPr>
          <a:xfrm>
            <a:off x="366903" y="3859397"/>
            <a:ext cx="5105849" cy="1938992"/>
          </a:xfrm>
          <a:prstGeom prst="rect">
            <a:avLst/>
          </a:prstGeom>
        </p:spPr>
        <p:txBody>
          <a:bodyPr wrap="square">
            <a:spAutoFit/>
          </a:bodyPr>
          <a:lstStyle/>
          <a:p>
            <a:pPr>
              <a:spcAft>
                <a:spcPts val="0"/>
              </a:spcAft>
            </a:pPr>
            <a:r>
              <a:rPr lang="ru-RU" sz="2800" b="1" dirty="0" smtClean="0">
                <a:gradFill>
                  <a:gsLst>
                    <a:gs pos="0">
                      <a:schemeClr val="accent1"/>
                    </a:gs>
                    <a:gs pos="100000">
                      <a:schemeClr val="accent3"/>
                    </a:gs>
                  </a:gsLst>
                  <a:lin ang="0" scaled="1"/>
                </a:gradFill>
                <a:latin typeface="+mj-lt"/>
                <a:ea typeface="+mj-ea"/>
                <a:cs typeface="+mj-cs"/>
              </a:rPr>
              <a:t>в том числе </a:t>
            </a:r>
            <a:r>
              <a:rPr lang="ru-RU" sz="3600" b="1" dirty="0" smtClean="0">
                <a:gradFill>
                  <a:gsLst>
                    <a:gs pos="0">
                      <a:schemeClr val="accent1"/>
                    </a:gs>
                    <a:gs pos="100000">
                      <a:schemeClr val="accent3"/>
                    </a:gs>
                  </a:gsLst>
                  <a:lin ang="0" scaled="1"/>
                </a:gradFill>
                <a:latin typeface="+mj-lt"/>
                <a:ea typeface="+mj-ea"/>
                <a:cs typeface="+mj-cs"/>
              </a:rPr>
              <a:t>2,0</a:t>
            </a:r>
            <a:r>
              <a:rPr lang="ru-RU" sz="2800" b="1" dirty="0" smtClean="0">
                <a:gradFill>
                  <a:gsLst>
                    <a:gs pos="0">
                      <a:schemeClr val="accent1"/>
                    </a:gs>
                    <a:gs pos="100000">
                      <a:schemeClr val="accent3"/>
                    </a:gs>
                  </a:gsLst>
                  <a:lin ang="0" scaled="1"/>
                </a:gradFill>
                <a:latin typeface="+mj-lt"/>
                <a:ea typeface="+mj-ea"/>
                <a:cs typeface="+mj-cs"/>
              </a:rPr>
              <a:t> млн.руб. –</a:t>
            </a:r>
          </a:p>
          <a:p>
            <a:pPr>
              <a:spcAft>
                <a:spcPts val="0"/>
              </a:spcAft>
            </a:pPr>
            <a:r>
              <a:rPr lang="ru-RU" sz="2800" b="1" dirty="0" smtClean="0">
                <a:gradFill>
                  <a:gsLst>
                    <a:gs pos="0">
                      <a:schemeClr val="accent1"/>
                    </a:gs>
                    <a:gs pos="100000">
                      <a:schemeClr val="accent3"/>
                    </a:gs>
                  </a:gsLst>
                  <a:lin ang="0" scaled="1"/>
                </a:gradFill>
                <a:latin typeface="+mj-lt"/>
                <a:ea typeface="+mj-ea"/>
                <a:cs typeface="+mj-cs"/>
              </a:rPr>
              <a:t>комплекс мер по укреплению пожарной безопасности</a:t>
            </a:r>
            <a:endParaRPr lang="ru-RU" sz="2800" b="1" dirty="0">
              <a:gradFill>
                <a:gsLst>
                  <a:gs pos="0">
                    <a:schemeClr val="accent1"/>
                  </a:gs>
                  <a:gs pos="100000">
                    <a:schemeClr val="accent3"/>
                  </a:gs>
                </a:gsLst>
                <a:lin ang="0" scaled="1"/>
              </a:gradFill>
              <a:latin typeface="+mj-lt"/>
              <a:ea typeface="+mj-ea"/>
              <a:cs typeface="+mj-cs"/>
            </a:endParaRPr>
          </a:p>
        </p:txBody>
      </p:sp>
      <p:graphicFrame>
        <p:nvGraphicFramePr>
          <p:cNvPr id="4" name="Таблица 3"/>
          <p:cNvGraphicFramePr>
            <a:graphicFrameLocks noGrp="1"/>
          </p:cNvGraphicFramePr>
          <p:nvPr>
            <p:extLst>
              <p:ext uri="{D42A27DB-BD31-4B8C-83A1-F6EECF244321}">
                <p14:modId xmlns:p14="http://schemas.microsoft.com/office/powerpoint/2010/main" xmlns="" val="3101696674"/>
              </p:ext>
            </p:extLst>
          </p:nvPr>
        </p:nvGraphicFramePr>
        <p:xfrm>
          <a:off x="299653" y="1382009"/>
          <a:ext cx="7506866" cy="2340864"/>
        </p:xfrm>
        <a:graphic>
          <a:graphicData uri="http://schemas.openxmlformats.org/drawingml/2006/table">
            <a:tbl>
              <a:tblPr firstRow="1" bandRow="1">
                <a:tableStyleId>{8A107856-5554-42FB-B03E-39F5DBC370BA}</a:tableStyleId>
              </a:tblPr>
              <a:tblGrid>
                <a:gridCol w="3935116"/>
                <a:gridCol w="3571750"/>
              </a:tblGrid>
              <a:tr h="59788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solidFill>
                            <a:schemeClr val="bg1"/>
                          </a:solidFill>
                        </a:rPr>
                        <a:t>Расходы</a:t>
                      </a:r>
                      <a:endParaRPr lang="ru-RU" sz="1800" dirty="0" smtClean="0">
                        <a:solidFill>
                          <a:schemeClr val="bg1"/>
                        </a:solidFill>
                      </a:endParaRPr>
                    </a:p>
                    <a:p>
                      <a:pPr algn="ctr"/>
                      <a:endParaRPr lang="ru-RU" dirty="0"/>
                    </a:p>
                  </a:txBody>
                  <a:tcPr>
                    <a:solidFill>
                      <a:srgbClr val="7030A0"/>
                    </a:solidFill>
                  </a:tcPr>
                </a:tc>
                <a:tc hMerge="1">
                  <a:txBody>
                    <a:bodyPr/>
                    <a:lstStyle/>
                    <a:p>
                      <a:endParaRPr lang="ru-RU" dirty="0"/>
                    </a:p>
                  </a:txBody>
                  <a:tcPr/>
                </a:tc>
              </a:tr>
              <a:tr h="1694943">
                <a:tc>
                  <a:txBody>
                    <a:bodyPr/>
                    <a:lstStyle/>
                    <a:p>
                      <a:pPr marL="342900" indent="-342900" algn="ctr">
                        <a:lnSpc>
                          <a:spcPct val="80000"/>
                        </a:lnSpc>
                        <a:spcBef>
                          <a:spcPct val="20000"/>
                        </a:spcBef>
                      </a:pPr>
                      <a:r>
                        <a:rPr lang="ru-RU" sz="1400" b="1" dirty="0" smtClean="0"/>
                        <a:t>        Обеспечение правопорядка и профилактика правонарушений</a:t>
                      </a:r>
                    </a:p>
                    <a:p>
                      <a:pPr marL="342900" indent="-342900" algn="ctr">
                        <a:lnSpc>
                          <a:spcPct val="80000"/>
                        </a:lnSpc>
                        <a:spcBef>
                          <a:spcPct val="20000"/>
                        </a:spcBef>
                      </a:pPr>
                      <a:r>
                        <a:rPr lang="ru-RU" sz="1400" b="1" dirty="0" smtClean="0"/>
                        <a:t> </a:t>
                      </a:r>
                      <a:r>
                        <a:rPr lang="ru-RU" sz="1600" b="1" dirty="0" smtClean="0"/>
                        <a:t>2,2</a:t>
                      </a:r>
                      <a:r>
                        <a:rPr lang="ru-RU" sz="1400" b="1" dirty="0" smtClean="0"/>
                        <a:t> млн.руб.</a:t>
                      </a:r>
                      <a:endParaRPr lang="ru-RU" sz="1400" dirty="0" smtClean="0"/>
                    </a:p>
                    <a:p>
                      <a:pPr algn="ctr"/>
                      <a:endParaRPr lang="ru-RU" sz="1400" dirty="0"/>
                    </a:p>
                  </a:txBody>
                  <a:tcPr/>
                </a:tc>
                <a:tc>
                  <a:txBody>
                    <a:bodyPr/>
                    <a:lstStyle/>
                    <a:p>
                      <a:pPr marL="342900" indent="-342900" algn="ctr">
                        <a:lnSpc>
                          <a:spcPct val="80000"/>
                        </a:lnSpc>
                        <a:spcBef>
                          <a:spcPct val="20000"/>
                        </a:spcBef>
                      </a:pPr>
                      <a:r>
                        <a:rPr lang="ru-RU" sz="1400" b="1" dirty="0" smtClean="0"/>
                        <a:t>      Предупреждение чрезвычайных</a:t>
                      </a:r>
                      <a:r>
                        <a:rPr lang="ru-RU" sz="1400" b="1" baseline="0" dirty="0" smtClean="0"/>
                        <a:t> </a:t>
                      </a:r>
                      <a:r>
                        <a:rPr lang="ru-RU" sz="1400" b="1" dirty="0" smtClean="0"/>
                        <a:t>ситуаций, развитие гражданской обороны, защита населения и территорий от чрезвычайных ситуаций природного и техногенного характера, обеспечение общественной безопасности </a:t>
                      </a:r>
                    </a:p>
                    <a:p>
                      <a:pPr marL="342900" indent="-342900" algn="ctr">
                        <a:lnSpc>
                          <a:spcPct val="80000"/>
                        </a:lnSpc>
                        <a:spcBef>
                          <a:spcPct val="20000"/>
                        </a:spcBef>
                      </a:pPr>
                      <a:r>
                        <a:rPr lang="ru-RU" sz="1400" b="1" dirty="0" smtClean="0"/>
                        <a:t>      </a:t>
                      </a:r>
                      <a:r>
                        <a:rPr lang="ru-RU" sz="1600" b="1" dirty="0" smtClean="0"/>
                        <a:t>12,3</a:t>
                      </a:r>
                      <a:r>
                        <a:rPr lang="ru-RU" sz="1400" b="1" dirty="0" smtClean="0"/>
                        <a:t> млн.руб.</a:t>
                      </a:r>
                      <a:endParaRPr lang="ru-RU" sz="1400" dirty="0" smtClean="0"/>
                    </a:p>
                  </a:txBody>
                  <a:tcPr/>
                </a:tc>
              </a:tr>
            </a:tbl>
          </a:graphicData>
        </a:graphic>
      </p:graphicFrame>
      <p:sp>
        <p:nvSpPr>
          <p:cNvPr id="92162" name="Lock"/>
          <p:cNvSpPr>
            <a:spLocks noEditPoints="1" noChangeArrowheads="1"/>
          </p:cNvSpPr>
          <p:nvPr/>
        </p:nvSpPr>
        <p:spPr bwMode="auto">
          <a:xfrm>
            <a:off x="10525907" y="3315837"/>
            <a:ext cx="446893" cy="778491"/>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xmlns="" val="9254826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89362" y="1332899"/>
            <a:ext cx="6578219" cy="5525101"/>
          </a:xfrm>
          <a:prstGeom prst="rect">
            <a:avLst/>
          </a:prstGeom>
        </p:spPr>
      </p:pic>
      <p:sp>
        <p:nvSpPr>
          <p:cNvPr id="2" name="Rectangle 2"/>
          <p:cNvSpPr txBox="1">
            <a:spLocks noChangeArrowheads="1"/>
          </p:cNvSpPr>
          <p:nvPr/>
        </p:nvSpPr>
        <p:spPr>
          <a:xfrm>
            <a:off x="287456" y="201352"/>
            <a:ext cx="964811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t>Муниципальная программа «Стимулирование экономической активности</a:t>
            </a:r>
            <a:br>
              <a:rPr lang="ru-RU" sz="2800" dirty="0" smtClean="0"/>
            </a:br>
            <a:r>
              <a:rPr lang="ru-RU" sz="2800" dirty="0" smtClean="0"/>
              <a:t>Бокситогорского муниципального района»</a:t>
            </a:r>
            <a:br>
              <a:rPr lang="ru-RU" sz="2800" dirty="0" smtClean="0"/>
            </a:br>
            <a:endParaRPr lang="ru-RU" sz="2800" dirty="0"/>
          </a:p>
        </p:txBody>
      </p:sp>
      <p:grpSp>
        <p:nvGrpSpPr>
          <p:cNvPr id="7" name="Группа 6"/>
          <p:cNvGrpSpPr/>
          <p:nvPr/>
        </p:nvGrpSpPr>
        <p:grpSpPr>
          <a:xfrm>
            <a:off x="0" y="1909052"/>
            <a:ext cx="5281683" cy="1178207"/>
            <a:chOff x="0" y="1892941"/>
            <a:chExt cx="4998825" cy="868628"/>
          </a:xfrm>
        </p:grpSpPr>
        <p:sp>
          <p:nvSpPr>
            <p:cNvPr id="3" name="Rectangle 3"/>
            <p:cNvSpPr>
              <a:spLocks noChangeArrowheads="1"/>
            </p:cNvSpPr>
            <p:nvPr/>
          </p:nvSpPr>
          <p:spPr bwMode="auto">
            <a:xfrm>
              <a:off x="0" y="2166732"/>
              <a:ext cx="2526850" cy="594837"/>
            </a:xfrm>
            <a:prstGeom prst="rect">
              <a:avLst/>
            </a:prstGeom>
            <a:noFill/>
            <a:ln w="9525">
              <a:noFill/>
              <a:miter lim="800000"/>
              <a:headEnd/>
              <a:tailEnd/>
            </a:ln>
            <a:effectLst/>
          </p:spPr>
          <p:txBody>
            <a:bodyPr/>
            <a:lstStyle/>
            <a:p>
              <a:pPr marL="342900" indent="-342900" algn="ctr">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8,0 </a:t>
              </a:r>
              <a:r>
                <a:rPr lang="ru-RU" sz="2800" b="1" dirty="0">
                  <a:gradFill>
                    <a:gsLst>
                      <a:gs pos="0">
                        <a:schemeClr val="accent1"/>
                      </a:gs>
                      <a:gs pos="100000">
                        <a:schemeClr val="accent3"/>
                      </a:gs>
                    </a:gsLst>
                    <a:lin ang="0" scaled="1"/>
                  </a:gradFill>
                  <a:latin typeface="+mj-lt"/>
                  <a:ea typeface="+mj-ea"/>
                  <a:cs typeface="+mj-cs"/>
                </a:rPr>
                <a:t>млн.руб.</a:t>
              </a:r>
            </a:p>
          </p:txBody>
        </p:sp>
        <p:sp>
          <p:nvSpPr>
            <p:cNvPr id="5" name="Rectangle 8"/>
            <p:cNvSpPr>
              <a:spLocks noChangeArrowheads="1"/>
            </p:cNvSpPr>
            <p:nvPr/>
          </p:nvSpPr>
          <p:spPr bwMode="auto">
            <a:xfrm>
              <a:off x="2982700" y="2175003"/>
              <a:ext cx="2016125" cy="576264"/>
            </a:xfrm>
            <a:prstGeom prst="rect">
              <a:avLst/>
            </a:prstGeom>
            <a:noFill/>
            <a:ln w="9525">
              <a:noFill/>
              <a:miter lim="800000"/>
              <a:headEnd/>
              <a:tailEnd/>
            </a:ln>
            <a:effectLst/>
          </p:spPr>
          <p:txBody>
            <a:bodyPr/>
            <a:lstStyle/>
            <a:p>
              <a:pPr marL="342900" indent="-342900">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0,4%</a:t>
              </a:r>
              <a:endParaRPr lang="ru-RU" sz="3600" b="1" dirty="0">
                <a:gradFill>
                  <a:gsLst>
                    <a:gs pos="0">
                      <a:schemeClr val="accent1"/>
                    </a:gs>
                    <a:gs pos="100000">
                      <a:schemeClr val="accent3"/>
                    </a:gs>
                  </a:gsLst>
                  <a:lin ang="0" scaled="1"/>
                </a:gradFill>
                <a:latin typeface="+mj-lt"/>
                <a:ea typeface="+mj-ea"/>
                <a:cs typeface="+mj-cs"/>
              </a:endParaRPr>
            </a:p>
          </p:txBody>
        </p:sp>
        <p:sp>
          <p:nvSpPr>
            <p:cNvPr id="6" name="Прямоугольник 5"/>
            <p:cNvSpPr/>
            <p:nvPr/>
          </p:nvSpPr>
          <p:spPr>
            <a:xfrm>
              <a:off x="2417669" y="1892941"/>
              <a:ext cx="543445" cy="816865"/>
            </a:xfrm>
            <a:prstGeom prst="rect">
              <a:avLst/>
            </a:prstGeom>
          </p:spPr>
          <p:txBody>
            <a:bodyPr wrap="none">
              <a:spAutoFit/>
            </a:bodyPr>
            <a:lstStyle/>
            <a:p>
              <a:r>
                <a:rPr lang="ru-RU" sz="6600" b="1" dirty="0">
                  <a:gradFill>
                    <a:gsLst>
                      <a:gs pos="0">
                        <a:schemeClr val="accent1"/>
                      </a:gs>
                      <a:gs pos="100000">
                        <a:schemeClr val="accent3"/>
                      </a:gs>
                    </a:gsLst>
                    <a:lin ang="0" scaled="1"/>
                  </a:gradFill>
                  <a:latin typeface="+mj-lt"/>
                  <a:ea typeface="+mj-ea"/>
                  <a:cs typeface="+mj-cs"/>
                </a:rPr>
                <a:t>»</a:t>
              </a:r>
            </a:p>
          </p:txBody>
        </p:sp>
      </p:grpSp>
    </p:spTree>
    <p:extLst>
      <p:ext uri="{BB962C8B-B14F-4D97-AF65-F5344CB8AC3E}">
        <p14:creationId xmlns:p14="http://schemas.microsoft.com/office/powerpoint/2010/main" xmlns="" val="23336725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xmlns="" val="0"/>
              </a:ext>
            </a:extLst>
          </a:blip>
          <a:srcRect l="9050" t="5373" r="20298" b="9652"/>
          <a:stretch/>
        </p:blipFill>
        <p:spPr>
          <a:xfrm>
            <a:off x="0" y="1030406"/>
            <a:ext cx="6460320" cy="5827594"/>
          </a:xfrm>
          <a:prstGeom prst="rect">
            <a:avLst/>
          </a:prstGeom>
        </p:spPr>
      </p:pic>
      <p:sp>
        <p:nvSpPr>
          <p:cNvPr id="2" name="Rectangle 2"/>
          <p:cNvSpPr txBox="1">
            <a:spLocks noChangeArrowheads="1"/>
          </p:cNvSpPr>
          <p:nvPr/>
        </p:nvSpPr>
        <p:spPr>
          <a:xfrm>
            <a:off x="0" y="0"/>
            <a:ext cx="11354937"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2800" dirty="0" smtClean="0"/>
              <a:t>Муниципальная программа «Стимулирование экономической активности Бокситогорского муниципального района»</a:t>
            </a:r>
            <a:br>
              <a:rPr lang="ru-RU" sz="2800" dirty="0" smtClean="0"/>
            </a:br>
            <a:endParaRPr lang="ru-RU" sz="2800" dirty="0"/>
          </a:p>
        </p:txBody>
      </p:sp>
      <p:sp>
        <p:nvSpPr>
          <p:cNvPr id="3" name="Rectangle 3"/>
          <p:cNvSpPr>
            <a:spLocks noChangeArrowheads="1"/>
          </p:cNvSpPr>
          <p:nvPr/>
        </p:nvSpPr>
        <p:spPr bwMode="auto">
          <a:xfrm>
            <a:off x="1042988" y="2133600"/>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4" name="Rectangle 8"/>
          <p:cNvSpPr>
            <a:spLocks noChangeArrowheads="1"/>
          </p:cNvSpPr>
          <p:nvPr/>
        </p:nvSpPr>
        <p:spPr bwMode="auto">
          <a:xfrm>
            <a:off x="827584" y="2996952"/>
            <a:ext cx="2016125" cy="2736304"/>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5" name="Rectangle 8"/>
          <p:cNvSpPr>
            <a:spLocks noChangeArrowheads="1"/>
          </p:cNvSpPr>
          <p:nvPr/>
        </p:nvSpPr>
        <p:spPr bwMode="auto">
          <a:xfrm>
            <a:off x="4036389" y="3695328"/>
            <a:ext cx="2016125" cy="2736304"/>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graphicFrame>
        <p:nvGraphicFramePr>
          <p:cNvPr id="6" name="Таблица 5"/>
          <p:cNvGraphicFramePr>
            <a:graphicFrameLocks noGrp="1"/>
          </p:cNvGraphicFramePr>
          <p:nvPr>
            <p:extLst>
              <p:ext uri="{D42A27DB-BD31-4B8C-83A1-F6EECF244321}">
                <p14:modId xmlns:p14="http://schemas.microsoft.com/office/powerpoint/2010/main" xmlns="" val="407083257"/>
              </p:ext>
            </p:extLst>
          </p:nvPr>
        </p:nvGraphicFramePr>
        <p:xfrm>
          <a:off x="6114196" y="2552132"/>
          <a:ext cx="5950426" cy="3242565"/>
        </p:xfrm>
        <a:graphic>
          <a:graphicData uri="http://schemas.openxmlformats.org/drawingml/2006/table">
            <a:tbl>
              <a:tblPr firstRow="1" bandRow="1">
                <a:tableStyleId>{9DCAF9ED-07DC-4A11-8D7F-57B35C25682E}</a:tableStyleId>
              </a:tblPr>
              <a:tblGrid>
                <a:gridCol w="2975213"/>
                <a:gridCol w="2975213"/>
              </a:tblGrid>
              <a:tr h="8933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t>Расходы</a:t>
                      </a:r>
                    </a:p>
                    <a:p>
                      <a:pPr algn="ct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r>
              <a:tr h="2349232">
                <a:tc>
                  <a:txBody>
                    <a:bodyPr/>
                    <a:lstStyle/>
                    <a:p>
                      <a:pPr marL="342900" indent="-342900" algn="ctr">
                        <a:lnSpc>
                          <a:spcPct val="80000"/>
                        </a:lnSpc>
                        <a:spcBef>
                          <a:spcPct val="20000"/>
                        </a:spcBef>
                      </a:pPr>
                      <a:r>
                        <a:rPr lang="ru-RU" sz="1600" dirty="0" smtClean="0"/>
                        <a:t>Развитие малого и среднего предпринимательства на территории Бокситогорского муниципального района</a:t>
                      </a:r>
                    </a:p>
                    <a:p>
                      <a:pPr marL="342900" indent="-342900" algn="ctr">
                        <a:lnSpc>
                          <a:spcPct val="80000"/>
                        </a:lnSpc>
                        <a:spcBef>
                          <a:spcPct val="20000"/>
                        </a:spcBef>
                      </a:pPr>
                      <a:r>
                        <a:rPr lang="ru-RU" sz="1800" b="1" dirty="0" smtClean="0"/>
                        <a:t>2,0</a:t>
                      </a:r>
                      <a:r>
                        <a:rPr lang="ru-RU" sz="1600" dirty="0" smtClean="0"/>
                        <a:t> млн. руб.</a:t>
                      </a:r>
                    </a:p>
                    <a:p>
                      <a:pPr algn="ct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ctr">
                        <a:lnSpc>
                          <a:spcPct val="80000"/>
                        </a:lnSpc>
                        <a:spcBef>
                          <a:spcPct val="20000"/>
                        </a:spcBef>
                      </a:pPr>
                      <a:r>
                        <a:rPr lang="ru-RU" sz="1600" dirty="0" smtClean="0"/>
                        <a:t>Возмещение</a:t>
                      </a:r>
                      <a:r>
                        <a:rPr lang="ru-RU" sz="1600" baseline="0" dirty="0" smtClean="0"/>
                        <a:t> затрат по доставке товаров в сельские населенные пункты, расположенные свыше 11 км от места их получения</a:t>
                      </a:r>
                    </a:p>
                    <a:p>
                      <a:pPr marL="342900" indent="-342900" algn="ctr">
                        <a:lnSpc>
                          <a:spcPct val="80000"/>
                        </a:lnSpc>
                        <a:spcBef>
                          <a:spcPct val="20000"/>
                        </a:spcBef>
                      </a:pPr>
                      <a:r>
                        <a:rPr lang="ru-RU" sz="1800" b="1" baseline="0" dirty="0" smtClean="0"/>
                        <a:t>6,0</a:t>
                      </a:r>
                      <a:r>
                        <a:rPr lang="ru-RU" sz="1600" baseline="0" dirty="0" smtClean="0"/>
                        <a:t> млн. руб.</a:t>
                      </a:r>
                      <a:endParaRPr lang="ru-RU" sz="1600" dirty="0" smtClean="0"/>
                    </a:p>
                    <a:p>
                      <a:pPr algn="ct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5320312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71956" y="1255001"/>
            <a:ext cx="5303293" cy="5303293"/>
          </a:xfrm>
          <a:prstGeom prst="rect">
            <a:avLst/>
          </a:prstGeom>
        </p:spPr>
      </p:pic>
      <p:sp>
        <p:nvSpPr>
          <p:cNvPr id="2" name="Rectangle 2"/>
          <p:cNvSpPr txBox="1">
            <a:spLocks noChangeArrowheads="1"/>
          </p:cNvSpPr>
          <p:nvPr/>
        </p:nvSpPr>
        <p:spPr>
          <a:xfrm>
            <a:off x="504966" y="0"/>
            <a:ext cx="9976513"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t>Муниципальная программа </a:t>
            </a:r>
            <a:br>
              <a:rPr lang="ru-RU" sz="2800" dirty="0" smtClean="0"/>
            </a:br>
            <a:r>
              <a:rPr lang="ru-RU" sz="2800" dirty="0" smtClean="0"/>
              <a:t>«Устойчивое общественное развитие в Бокситогорском муниципальном районе»</a:t>
            </a:r>
            <a:br>
              <a:rPr lang="ru-RU" sz="2800" dirty="0" smtClean="0"/>
            </a:br>
            <a:r>
              <a:rPr lang="ru-RU" sz="2800" dirty="0" smtClean="0"/>
              <a:t> </a:t>
            </a:r>
            <a:br>
              <a:rPr lang="ru-RU" sz="2800" dirty="0" smtClean="0"/>
            </a:br>
            <a:r>
              <a:rPr lang="ru-RU" sz="2800" dirty="0" smtClean="0"/>
              <a:t/>
            </a:r>
            <a:br>
              <a:rPr lang="ru-RU" sz="2800" dirty="0" smtClean="0"/>
            </a:br>
            <a:endParaRPr lang="ru-RU" sz="2800" dirty="0"/>
          </a:p>
        </p:txBody>
      </p:sp>
      <p:grpSp>
        <p:nvGrpSpPr>
          <p:cNvPr id="7" name="Группа 6"/>
          <p:cNvGrpSpPr/>
          <p:nvPr/>
        </p:nvGrpSpPr>
        <p:grpSpPr>
          <a:xfrm>
            <a:off x="259307" y="3060409"/>
            <a:ext cx="5227093" cy="1139163"/>
            <a:chOff x="879215" y="1856980"/>
            <a:chExt cx="4688199" cy="866294"/>
          </a:xfrm>
        </p:grpSpPr>
        <p:sp>
          <p:nvSpPr>
            <p:cNvPr id="3" name="Rectangle 3"/>
            <p:cNvSpPr>
              <a:spLocks noChangeArrowheads="1"/>
            </p:cNvSpPr>
            <p:nvPr/>
          </p:nvSpPr>
          <p:spPr bwMode="auto">
            <a:xfrm>
              <a:off x="879215" y="2038066"/>
              <a:ext cx="2016125" cy="576263"/>
            </a:xfrm>
            <a:prstGeom prst="rect">
              <a:avLst/>
            </a:prstGeom>
            <a:noFill/>
            <a:ln w="9525">
              <a:noFill/>
              <a:miter lim="800000"/>
              <a:headEnd/>
              <a:tailEnd/>
            </a:ln>
            <a:effectLst/>
          </p:spPr>
          <p:txBody>
            <a:bodyPr/>
            <a:lstStyle/>
            <a:p>
              <a:pPr marL="342900" indent="-342900" algn="ctr">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4,6</a:t>
              </a:r>
              <a:r>
                <a:rPr lang="ru-RU" sz="2800" b="1" dirty="0" smtClean="0">
                  <a:gradFill>
                    <a:gsLst>
                      <a:gs pos="0">
                        <a:schemeClr val="accent1"/>
                      </a:gs>
                      <a:gs pos="100000">
                        <a:schemeClr val="accent3"/>
                      </a:gs>
                    </a:gsLst>
                    <a:lin ang="0" scaled="1"/>
                  </a:gradFill>
                  <a:latin typeface="+mj-lt"/>
                  <a:ea typeface="+mj-ea"/>
                  <a:cs typeface="+mj-cs"/>
                </a:rPr>
                <a:t> </a:t>
              </a:r>
              <a:r>
                <a:rPr lang="ru-RU" sz="2800" b="1" dirty="0">
                  <a:gradFill>
                    <a:gsLst>
                      <a:gs pos="0">
                        <a:schemeClr val="accent1"/>
                      </a:gs>
                      <a:gs pos="100000">
                        <a:schemeClr val="accent3"/>
                      </a:gs>
                    </a:gsLst>
                    <a:lin ang="0" scaled="1"/>
                  </a:gradFill>
                  <a:latin typeface="+mj-lt"/>
                  <a:ea typeface="+mj-ea"/>
                  <a:cs typeface="+mj-cs"/>
                </a:rPr>
                <a:t>млн.руб.</a:t>
              </a:r>
            </a:p>
          </p:txBody>
        </p:sp>
        <p:sp>
          <p:nvSpPr>
            <p:cNvPr id="5" name="Rectangle 8"/>
            <p:cNvSpPr>
              <a:spLocks noChangeArrowheads="1"/>
            </p:cNvSpPr>
            <p:nvPr/>
          </p:nvSpPr>
          <p:spPr bwMode="auto">
            <a:xfrm>
              <a:off x="3551289" y="2147011"/>
              <a:ext cx="2016125" cy="576263"/>
            </a:xfrm>
            <a:prstGeom prst="rect">
              <a:avLst/>
            </a:prstGeom>
            <a:noFill/>
            <a:ln w="9525">
              <a:noFill/>
              <a:miter lim="800000"/>
              <a:headEnd/>
              <a:tailEnd/>
            </a:ln>
            <a:effectLst/>
          </p:spPr>
          <p:txBody>
            <a:bodyPr/>
            <a:lstStyle/>
            <a:p>
              <a:pPr marL="342900" indent="-342900">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0,25%</a:t>
              </a:r>
              <a:endParaRPr lang="ru-RU" sz="3600" b="1" dirty="0">
                <a:gradFill>
                  <a:gsLst>
                    <a:gs pos="0">
                      <a:schemeClr val="accent1"/>
                    </a:gs>
                    <a:gs pos="100000">
                      <a:schemeClr val="accent3"/>
                    </a:gs>
                  </a:gsLst>
                  <a:lin ang="0" scaled="1"/>
                </a:gradFill>
                <a:latin typeface="+mj-lt"/>
                <a:ea typeface="+mj-ea"/>
                <a:cs typeface="+mj-cs"/>
              </a:endParaRPr>
            </a:p>
          </p:txBody>
        </p:sp>
        <p:sp>
          <p:nvSpPr>
            <p:cNvPr id="6" name="Прямоугольник 5"/>
            <p:cNvSpPr/>
            <p:nvPr/>
          </p:nvSpPr>
          <p:spPr>
            <a:xfrm>
              <a:off x="2895340" y="1856980"/>
              <a:ext cx="483368" cy="772376"/>
            </a:xfrm>
            <a:prstGeom prst="rect">
              <a:avLst/>
            </a:prstGeom>
          </p:spPr>
          <p:txBody>
            <a:bodyPr wrap="none">
              <a:spAutoFit/>
            </a:bodyPr>
            <a:lstStyle/>
            <a:p>
              <a:r>
                <a:rPr lang="ru-RU" sz="6000" b="1" dirty="0">
                  <a:gradFill>
                    <a:gsLst>
                      <a:gs pos="0">
                        <a:schemeClr val="accent1"/>
                      </a:gs>
                      <a:gs pos="100000">
                        <a:schemeClr val="accent3"/>
                      </a:gs>
                    </a:gsLst>
                    <a:lin ang="0" scaled="1"/>
                  </a:gradFill>
                  <a:latin typeface="+mj-lt"/>
                  <a:ea typeface="+mj-ea"/>
                  <a:cs typeface="+mj-cs"/>
                </a:rPr>
                <a:t>»</a:t>
              </a:r>
            </a:p>
          </p:txBody>
        </p:sp>
      </p:grpSp>
    </p:spTree>
    <p:extLst>
      <p:ext uri="{BB962C8B-B14F-4D97-AF65-F5344CB8AC3E}">
        <p14:creationId xmlns:p14="http://schemas.microsoft.com/office/powerpoint/2010/main" xmlns="" val="34995198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543799" y="2209799"/>
            <a:ext cx="4648201" cy="4648201"/>
          </a:xfrm>
          <a:prstGeom prst="rect">
            <a:avLst/>
          </a:prstGeom>
        </p:spPr>
      </p:pic>
      <p:sp>
        <p:nvSpPr>
          <p:cNvPr id="2" name="Rectangle 2"/>
          <p:cNvSpPr txBox="1">
            <a:spLocks noChangeArrowheads="1"/>
          </p:cNvSpPr>
          <p:nvPr/>
        </p:nvSpPr>
        <p:spPr>
          <a:xfrm>
            <a:off x="539551" y="60649"/>
            <a:ext cx="9296715"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t>Муниципальная программа </a:t>
            </a:r>
            <a:br>
              <a:rPr lang="ru-RU" sz="2800" dirty="0" smtClean="0"/>
            </a:br>
            <a:r>
              <a:rPr lang="ru-RU" sz="2800" dirty="0" smtClean="0"/>
              <a:t>«Устойчивое общественное развитие в Бокситогорском муниципальном районе»</a:t>
            </a:r>
            <a:br>
              <a:rPr lang="ru-RU" sz="2800" dirty="0" smtClean="0"/>
            </a:br>
            <a:r>
              <a:rPr lang="ru-RU" sz="2800" dirty="0" smtClean="0"/>
              <a:t> </a:t>
            </a:r>
            <a:br>
              <a:rPr lang="ru-RU" sz="2800" dirty="0" smtClean="0"/>
            </a:br>
            <a:r>
              <a:rPr lang="ru-RU" sz="2800" dirty="0" smtClean="0"/>
              <a:t/>
            </a:r>
            <a:br>
              <a:rPr lang="ru-RU" sz="2800" dirty="0" smtClean="0"/>
            </a:br>
            <a:endParaRPr lang="ru-RU" sz="2800" dirty="0"/>
          </a:p>
        </p:txBody>
      </p:sp>
      <p:sp>
        <p:nvSpPr>
          <p:cNvPr id="3" name="Rectangle 3"/>
          <p:cNvSpPr>
            <a:spLocks noChangeArrowheads="1"/>
          </p:cNvSpPr>
          <p:nvPr/>
        </p:nvSpPr>
        <p:spPr bwMode="auto">
          <a:xfrm>
            <a:off x="539552" y="3148518"/>
            <a:ext cx="2016125" cy="3600400"/>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b="1" dirty="0"/>
          </a:p>
          <a:p>
            <a:pPr marL="342900" indent="-342900">
              <a:lnSpc>
                <a:spcPct val="80000"/>
              </a:lnSpc>
              <a:spcBef>
                <a:spcPct val="20000"/>
              </a:spcBef>
            </a:pPr>
            <a:r>
              <a:rPr lang="ru-RU" sz="2000" b="1" dirty="0" smtClean="0"/>
              <a:t>.</a:t>
            </a:r>
            <a:endParaRPr lang="ru-RU" sz="2000" dirty="0"/>
          </a:p>
        </p:txBody>
      </p:sp>
      <p:sp>
        <p:nvSpPr>
          <p:cNvPr id="4" name="Прямоугольник 3"/>
          <p:cNvSpPr/>
          <p:nvPr/>
        </p:nvSpPr>
        <p:spPr>
          <a:xfrm>
            <a:off x="2932322" y="4338456"/>
            <a:ext cx="1944216" cy="369332"/>
          </a:xfrm>
          <a:prstGeom prst="rect">
            <a:avLst/>
          </a:prstGeom>
        </p:spPr>
        <p:txBody>
          <a:bodyPr wrap="square">
            <a:spAutoFit/>
          </a:bodyPr>
          <a:lstStyle/>
          <a:p>
            <a:r>
              <a:rPr lang="ru-RU" dirty="0" smtClean="0"/>
              <a:t> </a:t>
            </a: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xmlns="" val="101647135"/>
              </p:ext>
            </p:extLst>
          </p:nvPr>
        </p:nvGraphicFramePr>
        <p:xfrm>
          <a:off x="255838" y="1591357"/>
          <a:ext cx="8127999" cy="2743200"/>
        </p:xfrm>
        <a:graphic>
          <a:graphicData uri="http://schemas.openxmlformats.org/drawingml/2006/table">
            <a:tbl>
              <a:tblPr firstRow="1" bandRow="1">
                <a:tableStyleId>{0505E3EF-67EA-436B-97B2-0124C06EBD24}</a:tableStyleId>
              </a:tblPr>
              <a:tblGrid>
                <a:gridCol w="2709333"/>
                <a:gridCol w="2709333"/>
                <a:gridCol w="2709333"/>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000"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solidFill>
                            <a:schemeClr val="bg1"/>
                          </a:solidFill>
                        </a:rPr>
                        <a:t>Расходы</a:t>
                      </a:r>
                      <a:endParaRPr lang="ru-RU" dirty="0" smtClean="0">
                        <a:solidFill>
                          <a:schemeClr val="bg1"/>
                        </a:solidFill>
                      </a:endParaRPr>
                    </a:p>
                    <a:p>
                      <a:pPr algn="ctr"/>
                      <a:endParaRPr lang="ru-RU" b="1" dirty="0"/>
                    </a:p>
                  </a:txBody>
                  <a:tcPr>
                    <a:solidFill>
                      <a:schemeClr val="accent3"/>
                    </a:solidFill>
                  </a:tcPr>
                </a:tc>
                <a:tc hMerge="1">
                  <a:txBody>
                    <a:bodyPr/>
                    <a:lstStyle/>
                    <a:p>
                      <a:endParaRPr lang="ru-RU" dirty="0"/>
                    </a:p>
                  </a:txBody>
                  <a:tcPr/>
                </a:tc>
                <a:tc hMerge="1">
                  <a:txBody>
                    <a:bodyPr/>
                    <a:lstStyle/>
                    <a:p>
                      <a:endParaRPr lang="ru-RU" dirty="0"/>
                    </a:p>
                  </a:txBody>
                  <a:tcPr/>
                </a:tc>
              </a:tr>
              <a:tr h="370840">
                <a:tc>
                  <a:txBody>
                    <a:bodyPr/>
                    <a:lstStyle/>
                    <a:p>
                      <a:pPr marL="342900" indent="-342900" algn="ctr">
                        <a:lnSpc>
                          <a:spcPct val="80000"/>
                        </a:lnSpc>
                        <a:spcBef>
                          <a:spcPct val="20000"/>
                        </a:spcBef>
                      </a:pPr>
                      <a:r>
                        <a:rPr lang="ru-RU" sz="1800" dirty="0" smtClean="0"/>
                        <a:t>Создание условий для эффективного выполнения органами местного самоуправления своих полномочий</a:t>
                      </a:r>
                    </a:p>
                    <a:p>
                      <a:pPr marL="342900" indent="-342900" algn="ctr">
                        <a:lnSpc>
                          <a:spcPct val="80000"/>
                        </a:lnSpc>
                        <a:spcBef>
                          <a:spcPct val="20000"/>
                        </a:spcBef>
                      </a:pPr>
                      <a:r>
                        <a:rPr lang="ru-RU" sz="2000" dirty="0" smtClean="0"/>
                        <a:t>0,7</a:t>
                      </a:r>
                      <a:r>
                        <a:rPr lang="ru-RU" sz="1800" dirty="0" smtClean="0"/>
                        <a:t> млн.руб</a:t>
                      </a:r>
                      <a:endParaRPr lang="ru-RU" b="1" dirty="0"/>
                    </a:p>
                  </a:txBody>
                  <a:tcPr/>
                </a:tc>
                <a:tc>
                  <a:txBody>
                    <a:bodyPr/>
                    <a:lstStyle/>
                    <a:p>
                      <a:pPr algn="ctr"/>
                      <a:r>
                        <a:rPr lang="ru-RU" dirty="0" smtClean="0"/>
                        <a:t>Поддержка средств массовой информации Бокситогорского муниципального района</a:t>
                      </a:r>
                    </a:p>
                    <a:p>
                      <a:pPr algn="ctr"/>
                      <a:r>
                        <a:rPr lang="ru-RU" sz="2000" dirty="0" smtClean="0"/>
                        <a:t>0,9</a:t>
                      </a:r>
                      <a:r>
                        <a:rPr lang="ru-RU" dirty="0" smtClean="0"/>
                        <a:t> млн.руб.</a:t>
                      </a:r>
                      <a:endParaRPr lang="ru-RU" b="1" dirty="0"/>
                    </a:p>
                  </a:txBody>
                  <a:tcPr/>
                </a:tc>
                <a:tc>
                  <a:txBody>
                    <a:bodyPr/>
                    <a:lstStyle/>
                    <a:p>
                      <a:pPr algn="ctr"/>
                      <a:r>
                        <a:rPr lang="ru-RU" dirty="0" smtClean="0"/>
                        <a:t>Поддержка социально-ориентированных некоммерческих организаций</a:t>
                      </a:r>
                    </a:p>
                    <a:p>
                      <a:pPr algn="ctr"/>
                      <a:r>
                        <a:rPr lang="ru-RU" sz="2000" dirty="0" smtClean="0"/>
                        <a:t>1,7</a:t>
                      </a:r>
                      <a:r>
                        <a:rPr lang="ru-RU" dirty="0" smtClean="0"/>
                        <a:t> млн.руб.</a:t>
                      </a:r>
                    </a:p>
                    <a:p>
                      <a:pPr algn="ctr"/>
                      <a:endParaRPr lang="ru-RU" b="1" dirty="0"/>
                    </a:p>
                  </a:txBody>
                  <a:tcPr/>
                </a:tc>
              </a:tr>
            </a:tbl>
          </a:graphicData>
        </a:graphic>
      </p:graphicFrame>
    </p:spTree>
    <p:extLst>
      <p:ext uri="{BB962C8B-B14F-4D97-AF65-F5344CB8AC3E}">
        <p14:creationId xmlns:p14="http://schemas.microsoft.com/office/powerpoint/2010/main" xmlns="" val="11899986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a:biLevel thresh="75000"/>
            <a:extLst>
              <a:ext uri="{BEBA8EAE-BF5A-486C-A8C5-ECC9F3942E4B}">
                <a14:imgProps xmlns:a14="http://schemas.microsoft.com/office/drawing/2010/main" xmlns="">
                  <a14:imgLayer r:embed="rId3">
                    <a14:imgEffect>
                      <a14:colorTemperature colorTemp="7200"/>
                    </a14:imgEffect>
                  </a14:imgLayer>
                </a14:imgProps>
              </a:ext>
              <a:ext uri="{28A0092B-C50C-407E-A947-70E740481C1C}">
                <a14:useLocalDpi xmlns:a14="http://schemas.microsoft.com/office/drawing/2010/main" xmlns="" val="0"/>
              </a:ext>
            </a:extLst>
          </a:blip>
          <a:srcRect b="8658"/>
          <a:stretch/>
        </p:blipFill>
        <p:spPr>
          <a:xfrm>
            <a:off x="0" y="0"/>
            <a:ext cx="12192000" cy="6902478"/>
          </a:xfrm>
          <a:prstGeom prst="rect">
            <a:avLst/>
          </a:prstGeom>
        </p:spPr>
      </p:pic>
      <p:sp>
        <p:nvSpPr>
          <p:cNvPr id="2" name="Rectangle 2"/>
          <p:cNvSpPr txBox="1">
            <a:spLocks noChangeArrowheads="1"/>
          </p:cNvSpPr>
          <p:nvPr/>
        </p:nvSpPr>
        <p:spPr>
          <a:xfrm>
            <a:off x="492172" y="1382265"/>
            <a:ext cx="788670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400" smtClean="0"/>
              <a:t/>
            </a:r>
            <a:br>
              <a:rPr lang="ru-RU" sz="2400" smtClean="0"/>
            </a:br>
            <a:r>
              <a:rPr lang="ru-RU" sz="2400" smtClean="0"/>
              <a:t> </a:t>
            </a:r>
            <a:br>
              <a:rPr lang="ru-RU" sz="2400" smtClean="0"/>
            </a:br>
            <a:r>
              <a:rPr lang="ru-RU" sz="2400" smtClean="0"/>
              <a:t/>
            </a:r>
            <a:br>
              <a:rPr lang="ru-RU" sz="2400" smtClean="0"/>
            </a:br>
            <a:endParaRPr lang="ru-RU" sz="2400" dirty="0"/>
          </a:p>
        </p:txBody>
      </p:sp>
      <p:sp>
        <p:nvSpPr>
          <p:cNvPr id="6" name="Rectangle 1"/>
          <p:cNvSpPr>
            <a:spLocks noChangeArrowheads="1"/>
          </p:cNvSpPr>
          <p:nvPr/>
        </p:nvSpPr>
        <p:spPr bwMode="auto">
          <a:xfrm>
            <a:off x="344515" y="0"/>
            <a:ext cx="1150296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2800" b="1" dirty="0">
                <a:gradFill>
                  <a:gsLst>
                    <a:gs pos="0">
                      <a:schemeClr val="accent1"/>
                    </a:gs>
                    <a:gs pos="100000">
                      <a:schemeClr val="accent3"/>
                    </a:gs>
                  </a:gsLst>
                  <a:lin ang="0" scaled="1"/>
                </a:gradFill>
                <a:latin typeface="+mj-lt"/>
                <a:ea typeface="+mj-ea"/>
                <a:cs typeface="+mj-cs"/>
              </a:rPr>
              <a:t>Муниципальная программа «Содержание автомобильных дорог общего </a:t>
            </a:r>
            <a:r>
              <a:rPr lang="ru-RU" sz="2800" b="1" dirty="0" smtClean="0">
                <a:gradFill>
                  <a:gsLst>
                    <a:gs pos="0">
                      <a:schemeClr val="accent1"/>
                    </a:gs>
                    <a:gs pos="100000">
                      <a:schemeClr val="accent3"/>
                    </a:gs>
                  </a:gsLst>
                  <a:lin ang="0" scaled="1"/>
                </a:gradFill>
                <a:latin typeface="+mj-lt"/>
                <a:ea typeface="+mj-ea"/>
                <a:cs typeface="+mj-cs"/>
              </a:rPr>
              <a:t>пользования и обеспечение регулярных пассажирских перевозок </a:t>
            </a:r>
            <a:r>
              <a:rPr lang="ru-RU" sz="2800" b="1" dirty="0">
                <a:gradFill>
                  <a:gsLst>
                    <a:gs pos="0">
                      <a:schemeClr val="accent1"/>
                    </a:gs>
                    <a:gs pos="100000">
                      <a:schemeClr val="accent3"/>
                    </a:gs>
                  </a:gsLst>
                  <a:lin ang="0" scaled="1"/>
                </a:gradFill>
                <a:latin typeface="+mj-lt"/>
                <a:ea typeface="+mj-ea"/>
                <a:cs typeface="+mj-cs"/>
              </a:rPr>
              <a:t>на территории Бокситогорского муниципального района»</a:t>
            </a:r>
          </a:p>
        </p:txBody>
      </p:sp>
      <p:grpSp>
        <p:nvGrpSpPr>
          <p:cNvPr id="8" name="Группа 7"/>
          <p:cNvGrpSpPr/>
          <p:nvPr/>
        </p:nvGrpSpPr>
        <p:grpSpPr>
          <a:xfrm>
            <a:off x="3417561" y="1819788"/>
            <a:ext cx="5917507" cy="1053879"/>
            <a:chOff x="217506" y="2755154"/>
            <a:chExt cx="4909063" cy="867211"/>
          </a:xfrm>
        </p:grpSpPr>
        <p:sp>
          <p:nvSpPr>
            <p:cNvPr id="3" name="Rectangle 3"/>
            <p:cNvSpPr>
              <a:spLocks noChangeArrowheads="1"/>
            </p:cNvSpPr>
            <p:nvPr/>
          </p:nvSpPr>
          <p:spPr bwMode="auto">
            <a:xfrm>
              <a:off x="217506" y="3046102"/>
              <a:ext cx="2430463" cy="576263"/>
            </a:xfrm>
            <a:prstGeom prst="rect">
              <a:avLst/>
            </a:prstGeom>
            <a:noFill/>
            <a:ln w="9525">
              <a:noFill/>
              <a:miter lim="800000"/>
              <a:headEnd/>
              <a:tailEnd/>
            </a:ln>
            <a:effectLst/>
          </p:spPr>
          <p:txBody>
            <a:bodyPr/>
            <a:lstStyle/>
            <a:p>
              <a:pPr marL="342900" indent="-342900" algn="ctr">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44,7</a:t>
              </a:r>
              <a:r>
                <a:rPr lang="ru-RU" sz="2800" b="1" dirty="0" smtClean="0">
                  <a:gradFill>
                    <a:gsLst>
                      <a:gs pos="0">
                        <a:schemeClr val="accent1"/>
                      </a:gs>
                      <a:gs pos="100000">
                        <a:schemeClr val="accent3"/>
                      </a:gs>
                    </a:gsLst>
                    <a:lin ang="0" scaled="1"/>
                  </a:gradFill>
                  <a:latin typeface="+mj-lt"/>
                  <a:ea typeface="+mj-ea"/>
                  <a:cs typeface="+mj-cs"/>
                </a:rPr>
                <a:t> млн.руб</a:t>
              </a:r>
              <a:r>
                <a:rPr lang="ru-RU" sz="2800" b="1" dirty="0">
                  <a:gradFill>
                    <a:gsLst>
                      <a:gs pos="0">
                        <a:schemeClr val="accent1"/>
                      </a:gs>
                      <a:gs pos="100000">
                        <a:schemeClr val="accent3"/>
                      </a:gs>
                    </a:gsLst>
                    <a:lin ang="0" scaled="1"/>
                  </a:gradFill>
                  <a:latin typeface="+mj-lt"/>
                  <a:ea typeface="+mj-ea"/>
                  <a:cs typeface="+mj-cs"/>
                </a:rPr>
                <a:t>.</a:t>
              </a:r>
            </a:p>
          </p:txBody>
        </p:sp>
        <p:sp>
          <p:nvSpPr>
            <p:cNvPr id="5" name="Rectangle 8"/>
            <p:cNvSpPr>
              <a:spLocks noChangeArrowheads="1"/>
            </p:cNvSpPr>
            <p:nvPr/>
          </p:nvSpPr>
          <p:spPr bwMode="auto">
            <a:xfrm>
              <a:off x="3110444" y="3015976"/>
              <a:ext cx="2016125" cy="576263"/>
            </a:xfrm>
            <a:prstGeom prst="rect">
              <a:avLst/>
            </a:prstGeom>
            <a:noFill/>
            <a:ln w="9525">
              <a:noFill/>
              <a:miter lim="800000"/>
              <a:headEnd/>
              <a:tailEnd/>
            </a:ln>
            <a:effectLst/>
          </p:spPr>
          <p:txBody>
            <a:bodyPr/>
            <a:lstStyle/>
            <a:p>
              <a:pPr indent="-342900">
                <a:lnSpc>
                  <a:spcPct val="80000"/>
                </a:lnSpc>
                <a:spcBef>
                  <a:spcPct val="20000"/>
                </a:spcBef>
              </a:pPr>
              <a:r>
                <a:rPr lang="ru-RU" sz="3600" b="1" dirty="0" smtClean="0">
                  <a:gradFill>
                    <a:gsLst>
                      <a:gs pos="0">
                        <a:schemeClr val="accent1"/>
                      </a:gs>
                      <a:gs pos="100000">
                        <a:schemeClr val="accent3"/>
                      </a:gs>
                    </a:gsLst>
                    <a:lin ang="0" scaled="1"/>
                  </a:gradFill>
                  <a:latin typeface="+mj-lt"/>
                  <a:ea typeface="+mj-ea"/>
                  <a:cs typeface="+mj-cs"/>
                </a:rPr>
                <a:t>2,5%</a:t>
              </a:r>
              <a:endParaRPr lang="ru-RU" sz="3600" b="1" dirty="0">
                <a:gradFill>
                  <a:gsLst>
                    <a:gs pos="0">
                      <a:schemeClr val="accent1"/>
                    </a:gs>
                    <a:gs pos="100000">
                      <a:schemeClr val="accent3"/>
                    </a:gs>
                  </a:gsLst>
                  <a:lin ang="0" scaled="1"/>
                </a:gradFill>
                <a:latin typeface="+mj-lt"/>
                <a:ea typeface="+mj-ea"/>
                <a:cs typeface="+mj-cs"/>
              </a:endParaRPr>
            </a:p>
          </p:txBody>
        </p:sp>
        <p:sp>
          <p:nvSpPr>
            <p:cNvPr id="7" name="Прямоугольник 6"/>
            <p:cNvSpPr/>
            <p:nvPr/>
          </p:nvSpPr>
          <p:spPr>
            <a:xfrm>
              <a:off x="2533626" y="2755154"/>
              <a:ext cx="447087" cy="835764"/>
            </a:xfrm>
            <a:prstGeom prst="rect">
              <a:avLst/>
            </a:prstGeom>
          </p:spPr>
          <p:txBody>
            <a:bodyPr wrap="none">
              <a:spAutoFit/>
            </a:bodyPr>
            <a:lstStyle/>
            <a:p>
              <a:r>
                <a:rPr lang="ru-RU" sz="6000" b="1" dirty="0">
                  <a:gradFill>
                    <a:gsLst>
                      <a:gs pos="0">
                        <a:schemeClr val="accent1"/>
                      </a:gs>
                      <a:gs pos="100000">
                        <a:schemeClr val="accent3"/>
                      </a:gs>
                    </a:gsLst>
                    <a:lin ang="0" scaled="1"/>
                  </a:gradFill>
                  <a:latin typeface="+mj-lt"/>
                  <a:ea typeface="+mj-ea"/>
                  <a:cs typeface="+mj-cs"/>
                </a:rPr>
                <a:t>»</a:t>
              </a:r>
              <a:endParaRPr lang="ru-RU" sz="6000" b="1" dirty="0" smtClean="0">
                <a:gradFill>
                  <a:gsLst>
                    <a:gs pos="0">
                      <a:schemeClr val="accent1"/>
                    </a:gs>
                    <a:gs pos="100000">
                      <a:schemeClr val="accent3"/>
                    </a:gs>
                  </a:gsLst>
                  <a:lin ang="0" scaled="1"/>
                </a:gradFill>
                <a:latin typeface="+mj-lt"/>
                <a:ea typeface="+mj-ea"/>
                <a:cs typeface="+mj-cs"/>
              </a:endParaRPr>
            </a:p>
          </p:txBody>
        </p:sp>
      </p:grpSp>
      <p:sp>
        <p:nvSpPr>
          <p:cNvPr id="12" name="Прямоугольник 11"/>
          <p:cNvSpPr/>
          <p:nvPr/>
        </p:nvSpPr>
        <p:spPr>
          <a:xfrm rot="19338913">
            <a:off x="2743251" y="4776708"/>
            <a:ext cx="2176094" cy="296259"/>
          </a:xfrm>
          <a:prstGeom prst="rect">
            <a:avLst/>
          </a:prstGeom>
          <a:solidFill>
            <a:schemeClr val="tx1"/>
          </a:solidFill>
          <a:ln w="12700" cap="flat">
            <a:noFill/>
            <a:prstDash val="solid"/>
            <a:miter/>
          </a:ln>
        </p:spPr>
        <p:txBody>
          <a:bodyPr rtlCol="0" anchor="ctr"/>
          <a:lstStyle/>
          <a:p>
            <a:pPr algn="l"/>
            <a:endParaRPr lang="ru-RU" dirty="0"/>
          </a:p>
        </p:txBody>
      </p:sp>
      <p:sp>
        <p:nvSpPr>
          <p:cNvPr id="13" name="Прямоугольник 12"/>
          <p:cNvSpPr/>
          <p:nvPr/>
        </p:nvSpPr>
        <p:spPr>
          <a:xfrm rot="19338913">
            <a:off x="8599586" y="4929107"/>
            <a:ext cx="2176094" cy="296259"/>
          </a:xfrm>
          <a:prstGeom prst="rect">
            <a:avLst/>
          </a:prstGeom>
          <a:solidFill>
            <a:schemeClr val="tx1"/>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xmlns="" val="28171439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lum bright="70000" contrast="-70000"/>
            <a:extLst>
              <a:ext uri="{28A0092B-C50C-407E-A947-70E740481C1C}">
                <a14:useLocalDpi xmlns:a14="http://schemas.microsoft.com/office/drawing/2010/main" xmlns=""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2" name="Rectangle 2"/>
          <p:cNvSpPr txBox="1">
            <a:spLocks noChangeArrowheads="1"/>
          </p:cNvSpPr>
          <p:nvPr/>
        </p:nvSpPr>
        <p:spPr>
          <a:xfrm>
            <a:off x="628650" y="365125"/>
            <a:ext cx="788670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400" smtClean="0"/>
              <a:t/>
            </a:r>
            <a:br>
              <a:rPr lang="ru-RU" sz="2400" smtClean="0"/>
            </a:br>
            <a:r>
              <a:rPr lang="ru-RU" sz="2400" smtClean="0"/>
              <a:t> </a:t>
            </a:r>
            <a:br>
              <a:rPr lang="ru-RU" sz="2400" smtClean="0"/>
            </a:br>
            <a:r>
              <a:rPr lang="ru-RU" sz="2400" smtClean="0"/>
              <a:t/>
            </a:r>
            <a:br>
              <a:rPr lang="ru-RU" sz="2400" smtClean="0"/>
            </a:br>
            <a:endParaRPr lang="ru-RU" sz="2400" dirty="0"/>
          </a:p>
        </p:txBody>
      </p:sp>
      <p:sp>
        <p:nvSpPr>
          <p:cNvPr id="3" name="Rectangle 3"/>
          <p:cNvSpPr>
            <a:spLocks noChangeArrowheads="1"/>
          </p:cNvSpPr>
          <p:nvPr/>
        </p:nvSpPr>
        <p:spPr bwMode="auto">
          <a:xfrm>
            <a:off x="2195686" y="4439327"/>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b="1" dirty="0"/>
          </a:p>
        </p:txBody>
      </p:sp>
      <p:sp>
        <p:nvSpPr>
          <p:cNvPr id="4" name="Rectangle 8"/>
          <p:cNvSpPr>
            <a:spLocks noChangeArrowheads="1"/>
          </p:cNvSpPr>
          <p:nvPr/>
        </p:nvSpPr>
        <p:spPr bwMode="auto">
          <a:xfrm>
            <a:off x="4643958" y="5231415"/>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5" name="Rectangle 1"/>
          <p:cNvSpPr>
            <a:spLocks noChangeArrowheads="1"/>
          </p:cNvSpPr>
          <p:nvPr/>
        </p:nvSpPr>
        <p:spPr bwMode="auto">
          <a:xfrm>
            <a:off x="721213" y="57511"/>
            <a:ext cx="971759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2800" b="1" dirty="0">
                <a:gradFill>
                  <a:gsLst>
                    <a:gs pos="0">
                      <a:schemeClr val="accent1"/>
                    </a:gs>
                    <a:gs pos="100000">
                      <a:schemeClr val="accent3"/>
                    </a:gs>
                  </a:gsLst>
                  <a:lin ang="0" scaled="1"/>
                </a:gradFill>
                <a:latin typeface="+mj-lt"/>
                <a:ea typeface="+mj-ea"/>
                <a:cs typeface="+mj-cs"/>
              </a:rPr>
              <a:t>Муниципальная программа «Содержание автомобильных дорог общего пользования на территории Бокситогорского муниципального района»</a:t>
            </a:r>
          </a:p>
        </p:txBody>
      </p:sp>
      <p:sp>
        <p:nvSpPr>
          <p:cNvPr id="6" name="Rectangle 3"/>
          <p:cNvSpPr>
            <a:spLocks noChangeArrowheads="1"/>
          </p:cNvSpPr>
          <p:nvPr/>
        </p:nvSpPr>
        <p:spPr bwMode="auto">
          <a:xfrm>
            <a:off x="2123678" y="5159407"/>
            <a:ext cx="2016125" cy="576263"/>
          </a:xfrm>
          <a:prstGeom prst="rect">
            <a:avLst/>
          </a:prstGeom>
          <a:noFill/>
          <a:ln w="9525">
            <a:noFill/>
            <a:miter lim="800000"/>
            <a:headEnd/>
            <a:tailEnd/>
          </a:ln>
          <a:effectLst/>
        </p:spPr>
        <p:txBody>
          <a:bodyPr/>
          <a:lstStyle/>
          <a:p>
            <a:pPr>
              <a:spcAft>
                <a:spcPts val="0"/>
              </a:spcAft>
            </a:pPr>
            <a:endParaRPr lang="ru-RU" sz="2000" dirty="0"/>
          </a:p>
        </p:txBody>
      </p:sp>
      <p:sp>
        <p:nvSpPr>
          <p:cNvPr id="7" name="Rectangle 3"/>
          <p:cNvSpPr>
            <a:spLocks noChangeArrowheads="1"/>
          </p:cNvSpPr>
          <p:nvPr/>
        </p:nvSpPr>
        <p:spPr bwMode="auto">
          <a:xfrm>
            <a:off x="6948214" y="5303423"/>
            <a:ext cx="2016125" cy="576263"/>
          </a:xfrm>
          <a:prstGeom prst="rect">
            <a:avLst/>
          </a:prstGeom>
          <a:noFill/>
          <a:ln w="9525">
            <a:noFill/>
            <a:miter lim="800000"/>
            <a:headEnd/>
            <a:tailEnd/>
          </a:ln>
          <a:effectLst/>
        </p:spPr>
        <p:txBody>
          <a:bodyPr/>
          <a:lstStyle/>
          <a:p>
            <a:pPr>
              <a:spcAft>
                <a:spcPts val="0"/>
              </a:spcAft>
            </a:pPr>
            <a:endParaRPr lang="ru-RU" sz="2000" dirty="0"/>
          </a:p>
        </p:txBody>
      </p:sp>
      <p:graphicFrame>
        <p:nvGraphicFramePr>
          <p:cNvPr id="8" name="Таблица 7"/>
          <p:cNvGraphicFramePr>
            <a:graphicFrameLocks noGrp="1"/>
          </p:cNvGraphicFramePr>
          <p:nvPr>
            <p:extLst>
              <p:ext uri="{D42A27DB-BD31-4B8C-83A1-F6EECF244321}">
                <p14:modId xmlns:p14="http://schemas.microsoft.com/office/powerpoint/2010/main" xmlns="" val="2579269624"/>
              </p:ext>
            </p:extLst>
          </p:nvPr>
        </p:nvGraphicFramePr>
        <p:xfrm>
          <a:off x="390412" y="1978926"/>
          <a:ext cx="8127999" cy="2712720"/>
        </p:xfrm>
        <a:graphic>
          <a:graphicData uri="http://schemas.openxmlformats.org/drawingml/2006/table">
            <a:tbl>
              <a:tblPr firstRow="1" bandRow="1">
                <a:tableStyleId>{85BE263C-DBD7-4A20-BB59-AAB30ACAA65A}</a:tableStyleId>
              </a:tblPr>
              <a:tblGrid>
                <a:gridCol w="2709333"/>
                <a:gridCol w="2709333"/>
                <a:gridCol w="2709333"/>
              </a:tblGrid>
              <a:tr h="67150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t>Расходы</a:t>
                      </a:r>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c hMerge="1">
                  <a:txBody>
                    <a:bodyPr/>
                    <a:lstStyle/>
                    <a:p>
                      <a:endParaRPr lang="ru-RU" dirty="0"/>
                    </a:p>
                  </a:txBody>
                  <a:tcPr/>
                </a:tc>
              </a:tr>
              <a:tr h="370840">
                <a:tc>
                  <a:txBody>
                    <a:bodyPr/>
                    <a:lstStyle/>
                    <a:p>
                      <a:pPr algn="ctr">
                        <a:spcAft>
                          <a:spcPts val="0"/>
                        </a:spcAft>
                      </a:pPr>
                      <a:r>
                        <a:rPr lang="ru-RU" sz="1800" dirty="0" smtClean="0">
                          <a:latin typeface="+mn-lt"/>
                          <a:ea typeface="Times New Roman"/>
                          <a:cs typeface="Times New Roman"/>
                        </a:rPr>
                        <a:t>Обеспечение регулярных пассажирских перевозок</a:t>
                      </a:r>
                      <a:endParaRPr lang="ru-RU" sz="2800" dirty="0" smtClean="0">
                        <a:latin typeface="+mn-lt"/>
                        <a:ea typeface="Times New Roman"/>
                        <a:cs typeface="Times New Roman"/>
                      </a:endParaRPr>
                    </a:p>
                    <a:p>
                      <a:pPr marL="342900" indent="-342900" algn="ctr">
                        <a:lnSpc>
                          <a:spcPct val="80000"/>
                        </a:lnSpc>
                        <a:spcBef>
                          <a:spcPct val="20000"/>
                        </a:spcBef>
                      </a:pPr>
                      <a:r>
                        <a:rPr lang="ru-RU" sz="1800" b="1" dirty="0" smtClean="0">
                          <a:latin typeface="+mn-lt"/>
                        </a:rPr>
                        <a:t>28,8 млн.руб.</a:t>
                      </a:r>
                      <a:endParaRPr lang="ru-RU" sz="1800" dirty="0" smtClean="0"/>
                    </a:p>
                    <a:p>
                      <a:pPr algn="ctr"/>
                      <a:endParaRPr lang="ru-RU"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ctr">
                        <a:lnSpc>
                          <a:spcPct val="80000"/>
                        </a:lnSpc>
                        <a:spcBef>
                          <a:spcPct val="20000"/>
                        </a:spcBef>
                      </a:pPr>
                      <a:r>
                        <a:rPr lang="ru-RU" sz="1800" dirty="0" smtClean="0"/>
                        <a:t>Устройство барьерного ограждения через </a:t>
                      </a:r>
                    </a:p>
                    <a:p>
                      <a:pPr marL="342900" indent="-342900" algn="ctr">
                        <a:lnSpc>
                          <a:spcPct val="80000"/>
                        </a:lnSpc>
                        <a:spcBef>
                          <a:spcPct val="20000"/>
                        </a:spcBef>
                      </a:pPr>
                      <a:r>
                        <a:rPr lang="ru-RU" sz="1800" dirty="0" smtClean="0"/>
                        <a:t>р. </a:t>
                      </a:r>
                      <a:r>
                        <a:rPr lang="ru-RU" sz="1800" dirty="0" err="1" smtClean="0"/>
                        <a:t>Крупень</a:t>
                      </a:r>
                      <a:endParaRPr lang="ru-RU" sz="1800" dirty="0" smtClean="0"/>
                    </a:p>
                    <a:p>
                      <a:pPr marL="342900" indent="-342900" algn="ctr">
                        <a:lnSpc>
                          <a:spcPct val="80000"/>
                        </a:lnSpc>
                        <a:spcBef>
                          <a:spcPct val="20000"/>
                        </a:spcBef>
                      </a:pPr>
                      <a:r>
                        <a:rPr lang="ru-RU" sz="1800" b="1" dirty="0" smtClean="0"/>
                        <a:t>1,7 млн.руб.</a:t>
                      </a:r>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800" dirty="0" smtClean="0">
                          <a:latin typeface="+mn-lt"/>
                          <a:ea typeface="Times New Roman"/>
                          <a:cs typeface="Times New Roman"/>
                        </a:rPr>
                        <a:t>Ремонт и</a:t>
                      </a:r>
                      <a:r>
                        <a:rPr lang="ru-RU" sz="1800" baseline="0" dirty="0" smtClean="0">
                          <a:latin typeface="+mn-lt"/>
                          <a:ea typeface="Times New Roman"/>
                          <a:cs typeface="Times New Roman"/>
                        </a:rPr>
                        <a:t> </a:t>
                      </a:r>
                      <a:r>
                        <a:rPr lang="ru-RU" sz="1800" dirty="0" smtClean="0">
                          <a:latin typeface="+mn-lt"/>
                          <a:ea typeface="Times New Roman"/>
                          <a:cs typeface="Times New Roman"/>
                        </a:rPr>
                        <a:t>содержание автомобильных дорог</a:t>
                      </a:r>
                      <a:endParaRPr lang="ru-RU" sz="2800" dirty="0" smtClean="0">
                        <a:latin typeface="+mn-lt"/>
                        <a:ea typeface="Times New Roman"/>
                        <a:cs typeface="Times New Roman"/>
                      </a:endParaRPr>
                    </a:p>
                    <a:p>
                      <a:pPr marL="342900" indent="-342900" algn="ctr">
                        <a:lnSpc>
                          <a:spcPct val="80000"/>
                        </a:lnSpc>
                        <a:spcBef>
                          <a:spcPct val="20000"/>
                        </a:spcBef>
                      </a:pPr>
                      <a:r>
                        <a:rPr lang="ru-RU" sz="1800" b="1" dirty="0" smtClean="0">
                          <a:latin typeface="+mn-lt"/>
                        </a:rPr>
                        <a:t>14,1 млн.руб.</a:t>
                      </a:r>
                      <a:endParaRPr lang="ru-RU" sz="1800" dirty="0" smtClean="0">
                        <a:latin typeface="+mn-lt"/>
                      </a:endParaRPr>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Рисунок 10" descr="index.png"/>
          <p:cNvPicPr>
            <a:picLocks noChangeAspect="1"/>
          </p:cNvPicPr>
          <p:nvPr/>
        </p:nvPicPr>
        <p:blipFill>
          <a:blip r:embed="rId3"/>
          <a:stretch>
            <a:fillRect/>
          </a:stretch>
        </p:blipFill>
        <p:spPr>
          <a:xfrm>
            <a:off x="8492707" y="3108941"/>
            <a:ext cx="3699293" cy="3749059"/>
          </a:xfrm>
          <a:prstGeom prst="rect">
            <a:avLst/>
          </a:prstGeom>
          <a:ln>
            <a:noFill/>
          </a:ln>
          <a:effectLst>
            <a:softEdge rad="112500"/>
          </a:effectLst>
        </p:spPr>
      </p:pic>
    </p:spTree>
    <p:extLst>
      <p:ext uri="{BB962C8B-B14F-4D97-AF65-F5344CB8AC3E}">
        <p14:creationId xmlns:p14="http://schemas.microsoft.com/office/powerpoint/2010/main" xmlns="" val="14033657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 xmlns:a16="http://schemas.microsoft.com/office/drawing/2014/main" id="{9AE9B74E-83A6-4E11-8B41-300A15318533}"/>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xmlns="" val="0"/>
              </a:ext>
            </a:extLst>
          </a:blip>
          <a:srcRect t="2179"/>
          <a:stretch/>
        </p:blipFill>
        <p:spPr>
          <a:xfrm>
            <a:off x="5213445" y="-204717"/>
            <a:ext cx="6978555" cy="6400800"/>
          </a:xfrm>
        </p:spPr>
        <p:style>
          <a:lnRef idx="2">
            <a:schemeClr val="accent1"/>
          </a:lnRef>
          <a:fillRef idx="1">
            <a:schemeClr val="lt1"/>
          </a:fillRef>
          <a:effectRef idx="0">
            <a:schemeClr val="accent1"/>
          </a:effectRef>
          <a:fontRef idx="minor">
            <a:schemeClr val="dk1"/>
          </a:fontRef>
        </p:style>
      </p:pic>
      <p:sp>
        <p:nvSpPr>
          <p:cNvPr id="2" name="Заголовок 1">
            <a:extLst>
              <a:ext uri="{FF2B5EF4-FFF2-40B4-BE49-F238E27FC236}">
                <a16:creationId xmlns="" xmlns:a16="http://schemas.microsoft.com/office/drawing/2014/main" id="{DE4D24B6-BECF-4BE6-9971-53768392C0BB}"/>
              </a:ext>
            </a:extLst>
          </p:cNvPr>
          <p:cNvSpPr>
            <a:spLocks noGrp="1"/>
          </p:cNvSpPr>
          <p:nvPr>
            <p:ph type="title"/>
          </p:nvPr>
        </p:nvSpPr>
        <p:spPr/>
        <p:txBody>
          <a:bodyPr rtlCol="0">
            <a:normAutofit/>
          </a:bodyPr>
          <a:lstStyle/>
          <a:p>
            <a:r>
              <a:rPr lang="ru-RU" sz="4400" dirty="0"/>
              <a:t>Благодарим </a:t>
            </a:r>
            <a:r>
              <a:rPr lang="ru-RU" sz="4400" b="0" dirty="0"/>
              <a:t>вас</a:t>
            </a:r>
            <a:r>
              <a:rPr lang="ru-RU" sz="4400" dirty="0" smtClean="0"/>
              <a:t>!</a:t>
            </a:r>
            <a:endParaRPr lang="ru-RU" sz="4400" dirty="0"/>
          </a:p>
        </p:txBody>
      </p:sp>
      <p:sp>
        <p:nvSpPr>
          <p:cNvPr id="4" name="Текст 3">
            <a:extLst>
              <a:ext uri="{FF2B5EF4-FFF2-40B4-BE49-F238E27FC236}">
                <a16:creationId xmlns="" xmlns:a16="http://schemas.microsoft.com/office/drawing/2014/main" id="{EE5A967A-4C75-4949-9D48-17FD2D8B8B59}"/>
              </a:ext>
            </a:extLst>
          </p:cNvPr>
          <p:cNvSpPr>
            <a:spLocks noGrp="1"/>
          </p:cNvSpPr>
          <p:nvPr>
            <p:ph type="body" sz="quarter" idx="16"/>
          </p:nvPr>
        </p:nvSpPr>
        <p:spPr>
          <a:xfrm>
            <a:off x="715237" y="2258652"/>
            <a:ext cx="4367531" cy="365125"/>
          </a:xfrm>
        </p:spPr>
        <p:txBody>
          <a:bodyPr rtlCol="0"/>
          <a:lstStyle/>
          <a:p>
            <a:pPr rtl="0"/>
            <a:r>
              <a:rPr lang="ru-RU" dirty="0">
                <a:solidFill>
                  <a:schemeClr val="accent3"/>
                </a:solidFill>
              </a:rPr>
              <a:t>Телефон:</a:t>
            </a:r>
          </a:p>
        </p:txBody>
      </p:sp>
      <p:sp>
        <p:nvSpPr>
          <p:cNvPr id="5" name="Текст 4">
            <a:extLst>
              <a:ext uri="{FF2B5EF4-FFF2-40B4-BE49-F238E27FC236}">
                <a16:creationId xmlns="" xmlns:a16="http://schemas.microsoft.com/office/drawing/2014/main" id="{E15085CC-458F-4E9F-AF16-A815111FBF00}"/>
              </a:ext>
            </a:extLst>
          </p:cNvPr>
          <p:cNvSpPr>
            <a:spLocks noGrp="1"/>
          </p:cNvSpPr>
          <p:nvPr>
            <p:ph type="body" sz="quarter" idx="17"/>
          </p:nvPr>
        </p:nvSpPr>
        <p:spPr>
          <a:xfrm>
            <a:off x="756181" y="2873108"/>
            <a:ext cx="4367531" cy="365125"/>
          </a:xfrm>
        </p:spPr>
        <p:txBody>
          <a:bodyPr rtlCol="0"/>
          <a:lstStyle/>
          <a:p>
            <a:pPr rtl="0"/>
            <a:r>
              <a:rPr lang="ru-RU" sz="2000" dirty="0" smtClean="0"/>
              <a:t>8(813)66-2-16-88</a:t>
            </a:r>
            <a:endParaRPr lang="ru-RU" sz="2000" dirty="0"/>
          </a:p>
        </p:txBody>
      </p:sp>
      <p:sp>
        <p:nvSpPr>
          <p:cNvPr id="6" name="Текст 5">
            <a:extLst>
              <a:ext uri="{FF2B5EF4-FFF2-40B4-BE49-F238E27FC236}">
                <a16:creationId xmlns="" xmlns:a16="http://schemas.microsoft.com/office/drawing/2014/main" id="{459230DA-C209-4406-A9FA-EE60A7827F74}"/>
              </a:ext>
            </a:extLst>
          </p:cNvPr>
          <p:cNvSpPr>
            <a:spLocks noGrp="1"/>
          </p:cNvSpPr>
          <p:nvPr>
            <p:ph type="body" sz="quarter" idx="18"/>
          </p:nvPr>
        </p:nvSpPr>
        <p:spPr>
          <a:xfrm>
            <a:off x="728885" y="3560091"/>
            <a:ext cx="4367531" cy="365125"/>
          </a:xfrm>
        </p:spPr>
        <p:txBody>
          <a:bodyPr rtlCol="0"/>
          <a:lstStyle/>
          <a:p>
            <a:pPr rtl="0"/>
            <a:r>
              <a:rPr lang="ru-RU" sz="2800" dirty="0"/>
              <a:t>Эл. почта:</a:t>
            </a:r>
          </a:p>
        </p:txBody>
      </p:sp>
      <p:sp>
        <p:nvSpPr>
          <p:cNvPr id="7" name="Текст 6">
            <a:extLst>
              <a:ext uri="{FF2B5EF4-FFF2-40B4-BE49-F238E27FC236}">
                <a16:creationId xmlns="" xmlns:a16="http://schemas.microsoft.com/office/drawing/2014/main" id="{D10F5C8F-9E7F-4E64-9AF6-329D1654118B}"/>
              </a:ext>
            </a:extLst>
          </p:cNvPr>
          <p:cNvSpPr>
            <a:spLocks noGrp="1"/>
          </p:cNvSpPr>
          <p:nvPr>
            <p:ph type="body" sz="quarter" idx="19"/>
          </p:nvPr>
        </p:nvSpPr>
        <p:spPr>
          <a:xfrm>
            <a:off x="756181" y="4119957"/>
            <a:ext cx="4367531" cy="365125"/>
          </a:xfrm>
        </p:spPr>
        <p:txBody>
          <a:bodyPr rtlCol="0"/>
          <a:lstStyle/>
          <a:p>
            <a:r>
              <a:rPr lang="en-US" sz="2000" dirty="0"/>
              <a:t>bokskomfin@gmail.com</a:t>
            </a:r>
            <a:endParaRPr lang="ru-RU" sz="2000" dirty="0"/>
          </a:p>
        </p:txBody>
      </p:sp>
      <p:sp>
        <p:nvSpPr>
          <p:cNvPr id="11" name="Текст 22">
            <a:extLst>
              <a:ext uri="{FF2B5EF4-FFF2-40B4-BE49-F238E27FC236}">
                <a16:creationId xmlns="" xmlns:a16="http://schemas.microsoft.com/office/drawing/2014/main" id="{A0B41C33-430D-4B31-A546-F85646919475}"/>
              </a:ext>
            </a:extLst>
          </p:cNvPr>
          <p:cNvSpPr txBox="1">
            <a:spLocks/>
          </p:cNvSpPr>
          <p:nvPr/>
        </p:nvSpPr>
        <p:spPr>
          <a:xfrm>
            <a:off x="763320" y="4966809"/>
            <a:ext cx="3445783" cy="2890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solidFill>
                  <a:schemeClr val="accent3"/>
                </a:solidFill>
              </a:rPr>
              <a:t>Сайт:</a:t>
            </a:r>
          </a:p>
        </p:txBody>
      </p:sp>
      <p:sp>
        <p:nvSpPr>
          <p:cNvPr id="12" name="Текст 23">
            <a:extLst>
              <a:ext uri="{FF2B5EF4-FFF2-40B4-BE49-F238E27FC236}">
                <a16:creationId xmlns="" xmlns:a16="http://schemas.microsoft.com/office/drawing/2014/main" id="{E62065D0-127B-4884-9760-D1FFEC38A6F9}"/>
              </a:ext>
            </a:extLst>
          </p:cNvPr>
          <p:cNvSpPr txBox="1">
            <a:spLocks/>
          </p:cNvSpPr>
          <p:nvPr/>
        </p:nvSpPr>
        <p:spPr>
          <a:xfrm>
            <a:off x="763323" y="5501537"/>
            <a:ext cx="4518361" cy="4137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500" b="1" i="0" kern="120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solidFill>
              </a:rPr>
              <a:t>http://adm.boksitogorsk.ru</a:t>
            </a:r>
            <a:endParaRPr lang="ru-RU" dirty="0">
              <a:solidFill>
                <a:schemeClr val="accent1"/>
              </a:solidFill>
            </a:endParaRPr>
          </a:p>
        </p:txBody>
      </p:sp>
    </p:spTree>
    <p:extLst>
      <p:ext uri="{BB962C8B-B14F-4D97-AF65-F5344CB8AC3E}">
        <p14:creationId xmlns:p14="http://schemas.microsoft.com/office/powerpoint/2010/main" xmlns="" val="1316663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p:txBody>
          <a:bodyPr>
            <a:normAutofit fontScale="90000"/>
          </a:bodyPr>
          <a:lstStyle/>
          <a:p>
            <a:r>
              <a:rPr lang="ru-RU" dirty="0" smtClean="0"/>
              <a:t>Показатели социально-экономического развития </a:t>
            </a:r>
            <a:endParaRPr lang="ru-RU" dirty="0"/>
          </a:p>
        </p:txBody>
      </p:sp>
      <p:sp>
        <p:nvSpPr>
          <p:cNvPr id="3" name="Подзаголовок 2"/>
          <p:cNvSpPr>
            <a:spLocks noGrp="1"/>
          </p:cNvSpPr>
          <p:nvPr>
            <p:ph type="subTitle" idx="1"/>
          </p:nvPr>
        </p:nvSpPr>
        <p:spPr/>
        <p:txBody>
          <a:bodyPr/>
          <a:lstStyle/>
          <a:p>
            <a:r>
              <a:rPr lang="ru-RU" smtClean="0"/>
              <a:t>Уровень зарегистрированной безработицы</a:t>
            </a:r>
            <a:endParaRPr lang="ru-RU" dirty="0"/>
          </a:p>
        </p:txBody>
      </p:sp>
      <p:sp>
        <p:nvSpPr>
          <p:cNvPr id="19" name="Прямоугольник 18"/>
          <p:cNvSpPr/>
          <p:nvPr/>
        </p:nvSpPr>
        <p:spPr>
          <a:xfrm>
            <a:off x="6397784" y="1909127"/>
            <a:ext cx="1340497" cy="369332"/>
          </a:xfrm>
          <a:prstGeom prst="rect">
            <a:avLst/>
          </a:prstGeom>
        </p:spPr>
        <p:txBody>
          <a:bodyPr wrap="square">
            <a:spAutoFit/>
          </a:bodyPr>
          <a:lstStyle/>
          <a:p>
            <a:r>
              <a:rPr lang="ru-RU" dirty="0" smtClean="0"/>
              <a:t>%</a:t>
            </a:r>
            <a:endParaRPr lang="ru-RU" dirty="0"/>
          </a:p>
        </p:txBody>
      </p:sp>
      <p:graphicFrame>
        <p:nvGraphicFramePr>
          <p:cNvPr id="10" name="Диаграмма 9"/>
          <p:cNvGraphicFramePr/>
          <p:nvPr/>
        </p:nvGraphicFramePr>
        <p:xfrm>
          <a:off x="903026" y="2466832"/>
          <a:ext cx="7449403" cy="3988557"/>
        </p:xfrm>
        <a:graphic>
          <a:graphicData uri="http://schemas.openxmlformats.org/drawingml/2006/chart">
            <c:chart xmlns:c="http://schemas.openxmlformats.org/drawingml/2006/chart" xmlns:r="http://schemas.openxmlformats.org/officeDocument/2006/relationships" r:id="rId2"/>
          </a:graphicData>
        </a:graphic>
      </p:graphicFrame>
      <p:sp>
        <p:nvSpPr>
          <p:cNvPr id="11" name="Прямоугольник 10"/>
          <p:cNvSpPr/>
          <p:nvPr/>
        </p:nvSpPr>
        <p:spPr>
          <a:xfrm>
            <a:off x="1997816" y="2753015"/>
            <a:ext cx="505267" cy="369332"/>
          </a:xfrm>
          <a:prstGeom prst="rect">
            <a:avLst/>
          </a:prstGeom>
        </p:spPr>
        <p:txBody>
          <a:bodyPr wrap="none">
            <a:spAutoFit/>
          </a:bodyPr>
          <a:lstStyle/>
          <a:p>
            <a:r>
              <a:rPr lang="ru-RU" dirty="0" smtClean="0"/>
              <a:t>2,4</a:t>
            </a:r>
            <a:endParaRPr lang="ru-RU" dirty="0"/>
          </a:p>
        </p:txBody>
      </p:sp>
      <p:sp>
        <p:nvSpPr>
          <p:cNvPr id="18" name="Прямоугольник 17"/>
          <p:cNvSpPr/>
          <p:nvPr/>
        </p:nvSpPr>
        <p:spPr>
          <a:xfrm>
            <a:off x="3433105" y="4283839"/>
            <a:ext cx="505267" cy="369332"/>
          </a:xfrm>
          <a:prstGeom prst="rect">
            <a:avLst/>
          </a:prstGeom>
        </p:spPr>
        <p:txBody>
          <a:bodyPr wrap="none">
            <a:spAutoFit/>
          </a:bodyPr>
          <a:lstStyle/>
          <a:p>
            <a:r>
              <a:rPr lang="ru-RU" dirty="0" smtClean="0"/>
              <a:t>0,7</a:t>
            </a:r>
            <a:endParaRPr lang="ru-RU" dirty="0"/>
          </a:p>
        </p:txBody>
      </p:sp>
      <p:sp>
        <p:nvSpPr>
          <p:cNvPr id="20" name="Прямоугольник 19"/>
          <p:cNvSpPr/>
          <p:nvPr/>
        </p:nvSpPr>
        <p:spPr>
          <a:xfrm>
            <a:off x="4636382" y="4299761"/>
            <a:ext cx="505267" cy="369332"/>
          </a:xfrm>
          <a:prstGeom prst="rect">
            <a:avLst/>
          </a:prstGeom>
        </p:spPr>
        <p:txBody>
          <a:bodyPr wrap="none">
            <a:spAutoFit/>
          </a:bodyPr>
          <a:lstStyle/>
          <a:p>
            <a:r>
              <a:rPr lang="ru-RU" dirty="0" smtClean="0"/>
              <a:t>0,7</a:t>
            </a:r>
            <a:endParaRPr lang="ru-RU" dirty="0"/>
          </a:p>
        </p:txBody>
      </p:sp>
      <p:sp>
        <p:nvSpPr>
          <p:cNvPr id="21" name="Прямоугольник 20"/>
          <p:cNvSpPr/>
          <p:nvPr/>
        </p:nvSpPr>
        <p:spPr>
          <a:xfrm>
            <a:off x="6030729" y="4302036"/>
            <a:ext cx="505267" cy="369332"/>
          </a:xfrm>
          <a:prstGeom prst="rect">
            <a:avLst/>
          </a:prstGeom>
        </p:spPr>
        <p:txBody>
          <a:bodyPr wrap="none">
            <a:spAutoFit/>
          </a:bodyPr>
          <a:lstStyle/>
          <a:p>
            <a:r>
              <a:rPr lang="ru-RU" dirty="0" smtClean="0"/>
              <a:t>0,7</a:t>
            </a:r>
            <a:endParaRPr lang="ru-RU" dirty="0"/>
          </a:p>
        </p:txBody>
      </p:sp>
      <p:sp>
        <p:nvSpPr>
          <p:cNvPr id="22" name="Прямоугольник 21"/>
          <p:cNvSpPr/>
          <p:nvPr/>
        </p:nvSpPr>
        <p:spPr>
          <a:xfrm>
            <a:off x="7343188" y="4358901"/>
            <a:ext cx="505267" cy="369332"/>
          </a:xfrm>
          <a:prstGeom prst="rect">
            <a:avLst/>
          </a:prstGeom>
        </p:spPr>
        <p:txBody>
          <a:bodyPr wrap="none">
            <a:spAutoFit/>
          </a:bodyPr>
          <a:lstStyle/>
          <a:p>
            <a:r>
              <a:rPr lang="ru-RU" dirty="0" smtClean="0"/>
              <a:t>0,7</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p:txBody>
          <a:bodyPr>
            <a:normAutofit fontScale="90000"/>
          </a:bodyPr>
          <a:lstStyle/>
          <a:p>
            <a:r>
              <a:rPr lang="ru-RU" dirty="0" smtClean="0"/>
              <a:t>Показатели социально-экономического развития </a:t>
            </a:r>
            <a:endParaRPr lang="ru-RU" dirty="0"/>
          </a:p>
        </p:txBody>
      </p:sp>
      <p:sp>
        <p:nvSpPr>
          <p:cNvPr id="3" name="Подзаголовок 2"/>
          <p:cNvSpPr>
            <a:spLocks noGrp="1"/>
          </p:cNvSpPr>
          <p:nvPr>
            <p:ph type="subTitle" idx="1"/>
          </p:nvPr>
        </p:nvSpPr>
        <p:spPr/>
        <p:txBody>
          <a:bodyPr/>
          <a:lstStyle/>
          <a:p>
            <a:r>
              <a:rPr lang="ru-RU" dirty="0" smtClean="0"/>
              <a:t>Индекс потребительских цен</a:t>
            </a:r>
            <a:endParaRPr lang="ru-RU" dirty="0"/>
          </a:p>
        </p:txBody>
      </p:sp>
      <p:sp>
        <p:nvSpPr>
          <p:cNvPr id="19" name="Прямоугольник 18"/>
          <p:cNvSpPr/>
          <p:nvPr/>
        </p:nvSpPr>
        <p:spPr>
          <a:xfrm>
            <a:off x="6397784" y="1909127"/>
            <a:ext cx="1340497" cy="369332"/>
          </a:xfrm>
          <a:prstGeom prst="rect">
            <a:avLst/>
          </a:prstGeom>
        </p:spPr>
        <p:txBody>
          <a:bodyPr wrap="square">
            <a:spAutoFit/>
          </a:bodyPr>
          <a:lstStyle/>
          <a:p>
            <a:r>
              <a:rPr lang="ru-RU" dirty="0" smtClean="0"/>
              <a:t>%</a:t>
            </a:r>
            <a:endParaRPr lang="ru-RU" dirty="0"/>
          </a:p>
        </p:txBody>
      </p:sp>
      <p:graphicFrame>
        <p:nvGraphicFramePr>
          <p:cNvPr id="10" name="Диаграмма 9"/>
          <p:cNvGraphicFramePr/>
          <p:nvPr/>
        </p:nvGraphicFramePr>
        <p:xfrm>
          <a:off x="725605" y="2412243"/>
          <a:ext cx="7067265" cy="3879376"/>
        </p:xfrm>
        <a:graphic>
          <a:graphicData uri="http://schemas.openxmlformats.org/drawingml/2006/chart">
            <c:chart xmlns:c="http://schemas.openxmlformats.org/drawingml/2006/chart" xmlns:r="http://schemas.openxmlformats.org/officeDocument/2006/relationships" r:id="rId2"/>
          </a:graphicData>
        </a:graphic>
      </p:graphicFrame>
      <p:sp>
        <p:nvSpPr>
          <p:cNvPr id="11" name="Прямоугольник 10"/>
          <p:cNvSpPr/>
          <p:nvPr/>
        </p:nvSpPr>
        <p:spPr>
          <a:xfrm>
            <a:off x="7655652" y="2948633"/>
            <a:ext cx="1340497" cy="369332"/>
          </a:xfrm>
          <a:prstGeom prst="rect">
            <a:avLst/>
          </a:prstGeom>
        </p:spPr>
        <p:txBody>
          <a:bodyPr wrap="square">
            <a:spAutoFit/>
          </a:bodyPr>
          <a:lstStyle/>
          <a:p>
            <a:r>
              <a:rPr lang="ru-RU" dirty="0" smtClean="0"/>
              <a:t>104</a:t>
            </a:r>
            <a:endParaRPr lang="ru-RU" dirty="0"/>
          </a:p>
        </p:txBody>
      </p:sp>
      <p:sp>
        <p:nvSpPr>
          <p:cNvPr id="12" name="Прямоугольник 11"/>
          <p:cNvSpPr/>
          <p:nvPr/>
        </p:nvSpPr>
        <p:spPr>
          <a:xfrm>
            <a:off x="7644279" y="4083672"/>
            <a:ext cx="1340497" cy="369332"/>
          </a:xfrm>
          <a:prstGeom prst="rect">
            <a:avLst/>
          </a:prstGeom>
        </p:spPr>
        <p:txBody>
          <a:bodyPr wrap="square">
            <a:spAutoFit/>
          </a:bodyPr>
          <a:lstStyle/>
          <a:p>
            <a:r>
              <a:rPr lang="ru-RU" dirty="0" smtClean="0"/>
              <a:t>104</a:t>
            </a:r>
            <a:endParaRPr lang="ru-RU" dirty="0"/>
          </a:p>
        </p:txBody>
      </p:sp>
      <p:sp>
        <p:nvSpPr>
          <p:cNvPr id="13" name="Прямоугольник 12"/>
          <p:cNvSpPr/>
          <p:nvPr/>
        </p:nvSpPr>
        <p:spPr>
          <a:xfrm>
            <a:off x="7630631" y="5189141"/>
            <a:ext cx="1340497" cy="369332"/>
          </a:xfrm>
          <a:prstGeom prst="rect">
            <a:avLst/>
          </a:prstGeom>
        </p:spPr>
        <p:txBody>
          <a:bodyPr wrap="square">
            <a:spAutoFit/>
          </a:bodyPr>
          <a:lstStyle/>
          <a:p>
            <a:r>
              <a:rPr lang="ru-RU" dirty="0" smtClean="0"/>
              <a:t>104</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p:txBody>
          <a:bodyPr>
            <a:normAutofit fontScale="90000"/>
          </a:bodyPr>
          <a:lstStyle/>
          <a:p>
            <a:r>
              <a:rPr lang="ru-RU" dirty="0" smtClean="0"/>
              <a:t>Показатели социально-экономического развития </a:t>
            </a:r>
            <a:endParaRPr lang="ru-RU" dirty="0"/>
          </a:p>
        </p:txBody>
      </p:sp>
      <p:sp>
        <p:nvSpPr>
          <p:cNvPr id="3" name="Подзаголовок 2"/>
          <p:cNvSpPr>
            <a:spLocks noGrp="1"/>
          </p:cNvSpPr>
          <p:nvPr>
            <p:ph type="subTitle" idx="1"/>
          </p:nvPr>
        </p:nvSpPr>
        <p:spPr/>
        <p:txBody>
          <a:bodyPr>
            <a:normAutofit fontScale="92500" lnSpcReduction="20000"/>
          </a:bodyPr>
          <a:lstStyle/>
          <a:p>
            <a:r>
              <a:rPr lang="ru-RU" dirty="0" smtClean="0"/>
              <a:t>Среднемесячная номинальная начисленная заработная плата в целом по муниципальному образованию</a:t>
            </a:r>
          </a:p>
          <a:p>
            <a:endParaRPr lang="ru-RU" dirty="0"/>
          </a:p>
        </p:txBody>
      </p:sp>
      <p:sp>
        <p:nvSpPr>
          <p:cNvPr id="19" name="Прямоугольник 18"/>
          <p:cNvSpPr/>
          <p:nvPr/>
        </p:nvSpPr>
        <p:spPr>
          <a:xfrm>
            <a:off x="7148411" y="1909128"/>
            <a:ext cx="1340497" cy="369332"/>
          </a:xfrm>
          <a:prstGeom prst="rect">
            <a:avLst/>
          </a:prstGeom>
        </p:spPr>
        <p:txBody>
          <a:bodyPr wrap="square">
            <a:spAutoFit/>
          </a:bodyPr>
          <a:lstStyle/>
          <a:p>
            <a:r>
              <a:rPr lang="ru-RU" dirty="0" smtClean="0"/>
              <a:t>Руб.</a:t>
            </a:r>
            <a:endParaRPr lang="ru-RU" dirty="0"/>
          </a:p>
        </p:txBody>
      </p:sp>
      <p:graphicFrame>
        <p:nvGraphicFramePr>
          <p:cNvPr id="10" name="Диаграмма 9"/>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Диаграмма 10"/>
          <p:cNvGraphicFramePr/>
          <p:nvPr/>
        </p:nvGraphicFramePr>
        <p:xfrm>
          <a:off x="673290" y="2537346"/>
          <a:ext cx="7160525" cy="410911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a:off x="3179928" y="2014414"/>
            <a:ext cx="4640238" cy="4640238"/>
          </a:xfrm>
          <a:prstGeom prst="rect">
            <a:avLst/>
          </a:prstGeom>
        </p:spPr>
      </p:pic>
      <p:sp>
        <p:nvSpPr>
          <p:cNvPr id="2" name="Заголовок 1">
            <a:extLst>
              <a:ext uri="{FF2B5EF4-FFF2-40B4-BE49-F238E27FC236}">
                <a16:creationId xmlns="" xmlns:a16="http://schemas.microsoft.com/office/drawing/2014/main" id="{F8139155-1F5E-4F48-B50E-F00D8FC535D9}"/>
              </a:ext>
            </a:extLst>
          </p:cNvPr>
          <p:cNvSpPr>
            <a:spLocks noGrp="1"/>
          </p:cNvSpPr>
          <p:nvPr>
            <p:ph type="title"/>
          </p:nvPr>
        </p:nvSpPr>
        <p:spPr/>
        <p:txBody>
          <a:bodyPr rtlCol="0"/>
          <a:lstStyle/>
          <a:p>
            <a:pPr rtl="0"/>
            <a:r>
              <a:rPr lang="ru-RU" dirty="0" smtClean="0"/>
              <a:t>Что такое бюджет?</a:t>
            </a:r>
            <a:endParaRPr lang="ru-RU" dirty="0"/>
          </a:p>
        </p:txBody>
      </p:sp>
      <p:sp>
        <p:nvSpPr>
          <p:cNvPr id="3" name="Текст 2">
            <a:extLst>
              <a:ext uri="{FF2B5EF4-FFF2-40B4-BE49-F238E27FC236}">
                <a16:creationId xmlns="" xmlns:a16="http://schemas.microsoft.com/office/drawing/2014/main" id="{C9DF92D8-1371-40FE-AB90-C65DFF928F5D}"/>
              </a:ext>
            </a:extLst>
          </p:cNvPr>
          <p:cNvSpPr>
            <a:spLocks noGrp="1"/>
          </p:cNvSpPr>
          <p:nvPr>
            <p:ph type="body" idx="1"/>
          </p:nvPr>
        </p:nvSpPr>
        <p:spPr>
          <a:xfrm>
            <a:off x="304799" y="2127080"/>
            <a:ext cx="4365625" cy="365125"/>
          </a:xfrm>
        </p:spPr>
        <p:txBody>
          <a:bodyPr rtlCol="0">
            <a:normAutofit fontScale="92500" lnSpcReduction="20000"/>
          </a:bodyPr>
          <a:lstStyle/>
          <a:p>
            <a:pPr rtl="0"/>
            <a:r>
              <a:rPr lang="ru-RU" dirty="0" smtClean="0"/>
              <a:t>Бюджет</a:t>
            </a:r>
            <a:endParaRPr lang="ru-RU" dirty="0"/>
          </a:p>
        </p:txBody>
      </p:sp>
      <p:sp>
        <p:nvSpPr>
          <p:cNvPr id="18" name="Текст 2">
            <a:extLst>
              <a:ext uri="{FF2B5EF4-FFF2-40B4-BE49-F238E27FC236}">
                <a16:creationId xmlns="" xmlns:a16="http://schemas.microsoft.com/office/drawing/2014/main" id="{C9DF92D8-1371-40FE-AB90-C65DFF928F5D}"/>
              </a:ext>
            </a:extLst>
          </p:cNvPr>
          <p:cNvSpPr>
            <a:spLocks noGrp="1"/>
          </p:cNvSpPr>
          <p:nvPr>
            <p:ph type="body" idx="18"/>
          </p:nvPr>
        </p:nvSpPr>
        <p:spPr>
          <a:xfrm>
            <a:off x="6880746" y="2190913"/>
            <a:ext cx="4395715" cy="1725993"/>
          </a:xfrm>
        </p:spPr>
        <p:txBody>
          <a:bodyPr rtlCol="0">
            <a:noAutofit/>
          </a:bodyPr>
          <a:lstStyle/>
          <a:p>
            <a:pPr rtl="0"/>
            <a:r>
              <a:rPr lang="ru-RU" sz="2000" dirty="0" smtClean="0">
                <a:solidFill>
                  <a:schemeClr val="accent1"/>
                </a:solidFill>
                <a:latin typeface="+mn-lt"/>
              </a:rPr>
              <a:t>Сбалансированность бюджета по доходам и расходам </a:t>
            </a:r>
          </a:p>
          <a:p>
            <a:pPr rtl="0"/>
            <a:r>
              <a:rPr lang="ru-RU" sz="1600" dirty="0" smtClean="0">
                <a:solidFill>
                  <a:schemeClr val="accent1"/>
                </a:solidFill>
                <a:latin typeface="+mn-lt"/>
              </a:rPr>
              <a:t>основополагающее требование, предъявляемое к органам, составляющим и утверждающим бюджет</a:t>
            </a:r>
            <a:endParaRPr lang="ru-RU" sz="2000" dirty="0">
              <a:solidFill>
                <a:schemeClr val="accent1"/>
              </a:solidFill>
              <a:latin typeface="+mn-lt"/>
            </a:endParaRPr>
          </a:p>
        </p:txBody>
      </p:sp>
      <p:sp>
        <p:nvSpPr>
          <p:cNvPr id="17" name="Текст 16">
            <a:extLst>
              <a:ext uri="{FF2B5EF4-FFF2-40B4-BE49-F238E27FC236}">
                <a16:creationId xmlns="" xmlns:a16="http://schemas.microsoft.com/office/drawing/2014/main" id="{663B63A5-075F-4429-8F7A-8E50D3497170}"/>
              </a:ext>
            </a:extLst>
          </p:cNvPr>
          <p:cNvSpPr>
            <a:spLocks noGrp="1"/>
          </p:cNvSpPr>
          <p:nvPr>
            <p:ph type="body" sz="quarter" idx="4294967295"/>
          </p:nvPr>
        </p:nvSpPr>
        <p:spPr>
          <a:xfrm>
            <a:off x="218364" y="5076967"/>
            <a:ext cx="4640239" cy="1186953"/>
          </a:xfrm>
        </p:spPr>
        <p:txBody>
          <a:bodyPr rtlCol="0">
            <a:noAutofit/>
          </a:bodyPr>
          <a:lstStyle/>
          <a:p>
            <a:pPr marL="0" indent="0">
              <a:buNone/>
            </a:pPr>
            <a:r>
              <a:rPr lang="ru-RU" sz="1600" b="1" dirty="0" smtClean="0"/>
              <a:t>поступающие </a:t>
            </a:r>
            <a:r>
              <a:rPr lang="ru-RU" sz="1600" b="1" dirty="0"/>
              <a:t>в бюджет денежные </a:t>
            </a:r>
            <a:r>
              <a:rPr lang="ru-RU" sz="1600" b="1" dirty="0" smtClean="0"/>
              <a:t>средства (налоги юридических и физических лиц, административные платежи и сборы, безвозмездные поступления)</a:t>
            </a:r>
            <a:endParaRPr lang="ru-RU" sz="1600" b="1" dirty="0"/>
          </a:p>
        </p:txBody>
      </p:sp>
      <p:sp>
        <p:nvSpPr>
          <p:cNvPr id="9" name="Прямоугольник 8"/>
          <p:cNvSpPr/>
          <p:nvPr/>
        </p:nvSpPr>
        <p:spPr>
          <a:xfrm>
            <a:off x="7074079" y="4103107"/>
            <a:ext cx="3543869" cy="446276"/>
          </a:xfrm>
          <a:prstGeom prst="rect">
            <a:avLst/>
          </a:prstGeom>
        </p:spPr>
        <p:txBody>
          <a:bodyPr wrap="square">
            <a:spAutoFit/>
          </a:bodyPr>
          <a:lstStyle/>
          <a:p>
            <a:r>
              <a:rPr lang="ru-RU" sz="2300" b="1" dirty="0" smtClean="0">
                <a:solidFill>
                  <a:schemeClr val="accent3"/>
                </a:solidFill>
                <a:latin typeface="+mj-lt"/>
              </a:rPr>
              <a:t>Расходы бюджета</a:t>
            </a:r>
            <a:endParaRPr lang="ru-RU" dirty="0"/>
          </a:p>
        </p:txBody>
      </p:sp>
      <p:sp>
        <p:nvSpPr>
          <p:cNvPr id="10" name="Прямоугольник 9"/>
          <p:cNvSpPr/>
          <p:nvPr/>
        </p:nvSpPr>
        <p:spPr>
          <a:xfrm>
            <a:off x="6773829" y="4590229"/>
            <a:ext cx="4813113" cy="1569660"/>
          </a:xfrm>
          <a:prstGeom prst="rect">
            <a:avLst/>
          </a:prstGeom>
        </p:spPr>
        <p:txBody>
          <a:bodyPr wrap="square">
            <a:spAutoFit/>
          </a:bodyPr>
          <a:lstStyle/>
          <a:p>
            <a:r>
              <a:rPr lang="ru-RU" sz="1600" b="1" dirty="0">
                <a:solidFill>
                  <a:schemeClr val="accent3"/>
                </a:solidFill>
                <a:latin typeface="+mj-lt"/>
              </a:rPr>
              <a:t>это выплачиваемые из бюджета денежные средства (социальные выплаты населению, содержание государственных и муниципальных учреждений (образование, ЖКХ, культура и другие) капитальное строительство и другое)</a:t>
            </a:r>
          </a:p>
        </p:txBody>
      </p:sp>
      <p:sp>
        <p:nvSpPr>
          <p:cNvPr id="16" name="Прямоугольник 15"/>
          <p:cNvSpPr/>
          <p:nvPr/>
        </p:nvSpPr>
        <p:spPr>
          <a:xfrm>
            <a:off x="168322" y="2637767"/>
            <a:ext cx="4499212" cy="1323439"/>
          </a:xfrm>
          <a:prstGeom prst="rect">
            <a:avLst/>
          </a:prstGeom>
        </p:spPr>
        <p:txBody>
          <a:bodyPr wrap="square">
            <a:spAutoFit/>
          </a:bodyPr>
          <a:lstStyle/>
          <a:p>
            <a:r>
              <a:rPr lang="ru-RU" sz="1600" b="1" dirty="0" smtClean="0">
                <a:solidFill>
                  <a:schemeClr val="accent3"/>
                </a:solidFill>
                <a:latin typeface="+mj-lt"/>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p:txBody>
      </p:sp>
      <p:sp>
        <p:nvSpPr>
          <p:cNvPr id="19" name="Текст 16">
            <a:extLst>
              <a:ext uri="{FF2B5EF4-FFF2-40B4-BE49-F238E27FC236}">
                <a16:creationId xmlns="" xmlns:a16="http://schemas.microsoft.com/office/drawing/2014/main" id="{663B63A5-075F-4429-8F7A-8E50D3497170}"/>
              </a:ext>
            </a:extLst>
          </p:cNvPr>
          <p:cNvSpPr>
            <a:spLocks noGrp="1"/>
          </p:cNvSpPr>
          <p:nvPr>
            <p:ph type="body" sz="quarter" idx="4294967295"/>
          </p:nvPr>
        </p:nvSpPr>
        <p:spPr>
          <a:xfrm>
            <a:off x="259308" y="4332666"/>
            <a:ext cx="4500563" cy="539584"/>
          </a:xfrm>
        </p:spPr>
        <p:txBody>
          <a:bodyPr rtlCol="0">
            <a:noAutofit/>
          </a:bodyPr>
          <a:lstStyle/>
          <a:p>
            <a:pPr marL="0" indent="0">
              <a:buNone/>
            </a:pPr>
            <a:r>
              <a:rPr lang="ru-RU" sz="2400" b="1" dirty="0" smtClean="0"/>
              <a:t>Доходы бюджета</a:t>
            </a:r>
            <a:endParaRPr lang="ru-RU" sz="2400" b="1" dirty="0"/>
          </a:p>
        </p:txBody>
      </p:sp>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f55923798_win32">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 xmlns:thm15="http://schemas.microsoft.com/office/thememl/2012/main" name="Office_30741380_TF55923798.potx" id="{1FB061B5-9E01-4E04-A517-B0AA2987E41C}" vid="{D770918E-B00C-4F04-BDFD-A08CC9945D7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2.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024DF7-0783-4549-86B7-A48B29FBA9C2}">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0</TotalTime>
  <Words>2663</Words>
  <Application>Microsoft Office PowerPoint</Application>
  <PresentationFormat>Произвольный</PresentationFormat>
  <Paragraphs>712</Paragraphs>
  <Slides>59</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tf55923798_win32</vt:lpstr>
      <vt:lpstr>Бюджет для граждан</vt:lpstr>
      <vt:lpstr>О Бокситогорском муниципальном районе</vt:lpstr>
      <vt:lpstr>О Бокситогорском  муниципальном районе</vt:lpstr>
      <vt:lpstr>Показатели социально-экономического развития </vt:lpstr>
      <vt:lpstr>Показатели социально-экономического развития </vt:lpstr>
      <vt:lpstr>Показатели социально-экономического развития </vt:lpstr>
      <vt:lpstr>Показатели социально-экономического развития </vt:lpstr>
      <vt:lpstr>Показатели социально-экономического развития </vt:lpstr>
      <vt:lpstr>Что такое бюджет?</vt:lpstr>
      <vt:lpstr>Слайд 10</vt:lpstr>
      <vt:lpstr>Слайд 11</vt:lpstr>
      <vt:lpstr>Основные понятия и термины</vt:lpstr>
      <vt:lpstr>На чем основано составление бюджета</vt:lpstr>
      <vt:lpstr>Цели и задачи бюджетной политики Бокситогорского муниципального района</vt:lpstr>
      <vt:lpstr>Слайд 15</vt:lpstr>
      <vt:lpstr>Основные понятия и термины</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Муниципальная программа «Культура, молодежная политика, физическая культура и спорт» </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Благодарим вас!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2021-03-09T13:43:04Z</dcterms:created>
  <dcterms:modified xsi:type="dcterms:W3CDTF">2021-11-26T12:42:33Z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